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74" r:id="rId2"/>
    <p:sldId id="275" r:id="rId3"/>
    <p:sldId id="271" r:id="rId4"/>
    <p:sldId id="306" r:id="rId5"/>
    <p:sldId id="272" r:id="rId6"/>
    <p:sldId id="300" r:id="rId7"/>
    <p:sldId id="309" r:id="rId8"/>
    <p:sldId id="273" r:id="rId9"/>
    <p:sldId id="277" r:id="rId10"/>
    <p:sldId id="311" r:id="rId11"/>
    <p:sldId id="308" r:id="rId12"/>
    <p:sldId id="312" r:id="rId13"/>
    <p:sldId id="278" r:id="rId14"/>
    <p:sldId id="335" r:id="rId15"/>
    <p:sldId id="336" r:id="rId16"/>
    <p:sldId id="337" r:id="rId17"/>
    <p:sldId id="317" r:id="rId18"/>
    <p:sldId id="319" r:id="rId19"/>
    <p:sldId id="318" r:id="rId20"/>
    <p:sldId id="320" r:id="rId21"/>
    <p:sldId id="321" r:id="rId22"/>
    <p:sldId id="322" r:id="rId23"/>
    <p:sldId id="323" r:id="rId24"/>
    <p:sldId id="329" r:id="rId25"/>
    <p:sldId id="325" r:id="rId26"/>
    <p:sldId id="324" r:id="rId27"/>
    <p:sldId id="326" r:id="rId28"/>
    <p:sldId id="302" r:id="rId29"/>
    <p:sldId id="327" r:id="rId30"/>
    <p:sldId id="328" r:id="rId31"/>
    <p:sldId id="330" r:id="rId32"/>
    <p:sldId id="331" r:id="rId33"/>
    <p:sldId id="332" r:id="rId34"/>
    <p:sldId id="333" r:id="rId35"/>
    <p:sldId id="334" r:id="rId36"/>
    <p:sldId id="305" r:id="rId37"/>
    <p:sldId id="292" r:id="rId3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36D2F"/>
    <a:srgbClr val="263B8A"/>
    <a:srgbClr val="283C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96" autoAdjust="0"/>
  </p:normalViewPr>
  <p:slideViewPr>
    <p:cSldViewPr snapToGrid="0" showGuides="1">
      <p:cViewPr>
        <p:scale>
          <a:sx n="66" d="100"/>
          <a:sy n="66" d="100"/>
        </p:scale>
        <p:origin x="-634" y="-336"/>
      </p:cViewPr>
      <p:guideLst>
        <p:guide orient="horz" pos="2171"/>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3311B3D-594E-4DC2-82AF-8E1152148AEF}" type="datetimeFigureOut">
              <a:rPr lang="en-ZA" smtClean="0"/>
              <a:t>2014-10-21</a:t>
            </a:fld>
            <a:endParaRPr lang="en-ZA"/>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E89448A-179F-444F-9013-4E8407CFCD20}" type="slidenum">
              <a:rPr lang="en-ZA" smtClean="0"/>
              <a:t>‹#›</a:t>
            </a:fld>
            <a:endParaRPr lang="en-ZA"/>
          </a:p>
        </p:txBody>
      </p:sp>
    </p:spTree>
    <p:extLst>
      <p:ext uri="{BB962C8B-B14F-4D97-AF65-F5344CB8AC3E}">
        <p14:creationId xmlns:p14="http://schemas.microsoft.com/office/powerpoint/2010/main" val="1621738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1</a:t>
            </a:fld>
            <a:endParaRPr lang="en-ZA"/>
          </a:p>
        </p:txBody>
      </p:sp>
    </p:spTree>
    <p:extLst>
      <p:ext uri="{BB962C8B-B14F-4D97-AF65-F5344CB8AC3E}">
        <p14:creationId xmlns:p14="http://schemas.microsoft.com/office/powerpoint/2010/main" val="230558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17</a:t>
            </a:fld>
            <a:endParaRPr lang="en-ZA"/>
          </a:p>
        </p:txBody>
      </p:sp>
    </p:spTree>
    <p:extLst>
      <p:ext uri="{BB962C8B-B14F-4D97-AF65-F5344CB8AC3E}">
        <p14:creationId xmlns:p14="http://schemas.microsoft.com/office/powerpoint/2010/main" val="1139550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21</a:t>
            </a:fld>
            <a:endParaRPr lang="en-ZA"/>
          </a:p>
        </p:txBody>
      </p:sp>
    </p:spTree>
    <p:extLst>
      <p:ext uri="{BB962C8B-B14F-4D97-AF65-F5344CB8AC3E}">
        <p14:creationId xmlns:p14="http://schemas.microsoft.com/office/powerpoint/2010/main" val="1642780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22</a:t>
            </a:fld>
            <a:endParaRPr lang="en-ZA"/>
          </a:p>
        </p:txBody>
      </p:sp>
    </p:spTree>
    <p:extLst>
      <p:ext uri="{BB962C8B-B14F-4D97-AF65-F5344CB8AC3E}">
        <p14:creationId xmlns:p14="http://schemas.microsoft.com/office/powerpoint/2010/main" val="2229560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24</a:t>
            </a:fld>
            <a:endParaRPr lang="en-ZA"/>
          </a:p>
        </p:txBody>
      </p:sp>
    </p:spTree>
    <p:extLst>
      <p:ext uri="{BB962C8B-B14F-4D97-AF65-F5344CB8AC3E}">
        <p14:creationId xmlns:p14="http://schemas.microsoft.com/office/powerpoint/2010/main" val="3228426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26</a:t>
            </a:fld>
            <a:endParaRPr lang="en-ZA"/>
          </a:p>
        </p:txBody>
      </p:sp>
    </p:spTree>
    <p:extLst>
      <p:ext uri="{BB962C8B-B14F-4D97-AF65-F5344CB8AC3E}">
        <p14:creationId xmlns:p14="http://schemas.microsoft.com/office/powerpoint/2010/main" val="342839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solidFill>
                  <a:prstClr val="black"/>
                </a:solidFill>
              </a:rPr>
              <a:pPr/>
              <a:t>34</a:t>
            </a:fld>
            <a:endParaRPr lang="en-ZA">
              <a:solidFill>
                <a:prstClr val="black"/>
              </a:solidFill>
            </a:endParaRPr>
          </a:p>
        </p:txBody>
      </p:sp>
    </p:spTree>
    <p:extLst>
      <p:ext uri="{BB962C8B-B14F-4D97-AF65-F5344CB8AC3E}">
        <p14:creationId xmlns:p14="http://schemas.microsoft.com/office/powerpoint/2010/main" val="26955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2</a:t>
            </a:fld>
            <a:endParaRPr lang="en-ZA"/>
          </a:p>
        </p:txBody>
      </p:sp>
    </p:spTree>
    <p:extLst>
      <p:ext uri="{BB962C8B-B14F-4D97-AF65-F5344CB8AC3E}">
        <p14:creationId xmlns:p14="http://schemas.microsoft.com/office/powerpoint/2010/main" val="3156733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BAF725EE-F5B9-4F0B-B7FA-17690C73B06D}" type="slidenum">
              <a:rPr lang="en-ZA" smtClean="0"/>
              <a:t>3</a:t>
            </a:fld>
            <a:endParaRPr lang="en-ZA"/>
          </a:p>
        </p:txBody>
      </p:sp>
    </p:spTree>
    <p:extLst>
      <p:ext uri="{BB962C8B-B14F-4D97-AF65-F5344CB8AC3E}">
        <p14:creationId xmlns:p14="http://schemas.microsoft.com/office/powerpoint/2010/main" val="3095342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4</a:t>
            </a:fld>
            <a:endParaRPr lang="en-ZA"/>
          </a:p>
        </p:txBody>
      </p:sp>
    </p:spTree>
    <p:extLst>
      <p:ext uri="{BB962C8B-B14F-4D97-AF65-F5344CB8AC3E}">
        <p14:creationId xmlns:p14="http://schemas.microsoft.com/office/powerpoint/2010/main" val="3872570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BAF725EE-F5B9-4F0B-B7FA-17690C73B06D}" type="slidenum">
              <a:rPr lang="en-ZA" smtClean="0"/>
              <a:t>5</a:t>
            </a:fld>
            <a:endParaRPr lang="en-ZA"/>
          </a:p>
        </p:txBody>
      </p:sp>
    </p:spTree>
    <p:extLst>
      <p:ext uri="{BB962C8B-B14F-4D97-AF65-F5344CB8AC3E}">
        <p14:creationId xmlns:p14="http://schemas.microsoft.com/office/powerpoint/2010/main" val="2968560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6</a:t>
            </a:fld>
            <a:endParaRPr lang="en-ZA"/>
          </a:p>
        </p:txBody>
      </p:sp>
    </p:spTree>
    <p:extLst>
      <p:ext uri="{BB962C8B-B14F-4D97-AF65-F5344CB8AC3E}">
        <p14:creationId xmlns:p14="http://schemas.microsoft.com/office/powerpoint/2010/main" val="2197350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BAF725EE-F5B9-4F0B-B7FA-17690C73B06D}" type="slidenum">
              <a:rPr lang="en-ZA" smtClean="0"/>
              <a:t>8</a:t>
            </a:fld>
            <a:endParaRPr lang="en-ZA"/>
          </a:p>
        </p:txBody>
      </p:sp>
    </p:spTree>
    <p:extLst>
      <p:ext uri="{BB962C8B-B14F-4D97-AF65-F5344CB8AC3E}">
        <p14:creationId xmlns:p14="http://schemas.microsoft.com/office/powerpoint/2010/main" val="2865617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11</a:t>
            </a:fld>
            <a:endParaRPr lang="en-ZA"/>
          </a:p>
        </p:txBody>
      </p:sp>
    </p:spTree>
    <p:extLst>
      <p:ext uri="{BB962C8B-B14F-4D97-AF65-F5344CB8AC3E}">
        <p14:creationId xmlns:p14="http://schemas.microsoft.com/office/powerpoint/2010/main" val="2262645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AE89448A-179F-444F-9013-4E8407CFCD20}" type="slidenum">
              <a:rPr lang="en-ZA" smtClean="0"/>
              <a:t>13</a:t>
            </a:fld>
            <a:endParaRPr lang="en-ZA"/>
          </a:p>
        </p:txBody>
      </p:sp>
    </p:spTree>
    <p:extLst>
      <p:ext uri="{BB962C8B-B14F-4D97-AF65-F5344CB8AC3E}">
        <p14:creationId xmlns:p14="http://schemas.microsoft.com/office/powerpoint/2010/main" val="1817549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CD8E06A9-32DE-4F8F-B303-21C16DC0FF14}" type="datetimeFigureOut">
              <a:rPr lang="en-ZA" smtClean="0"/>
              <a:t>2014-10-21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42701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CD8E06A9-32DE-4F8F-B303-21C16DC0FF14}" type="datetimeFigureOut">
              <a:rPr lang="en-ZA" smtClean="0"/>
              <a:t>2014-10-21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238303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CD8E06A9-32DE-4F8F-B303-21C16DC0FF14}" type="datetimeFigureOut">
              <a:rPr lang="en-ZA" smtClean="0"/>
              <a:t>2014-10-21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1128907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9867" cy="580495"/>
          </a:xfrm>
        </p:spPr>
        <p:txBody>
          <a:bodyPr>
            <a:normAutofit/>
          </a:bodyPr>
          <a:lstStyle>
            <a:lvl1pPr>
              <a:defRPr sz="3600"/>
            </a:lvl1pPr>
          </a:lstStyle>
          <a:p>
            <a:r>
              <a:rPr lang="en-US" smtClean="0"/>
              <a:t>Click to edit Master title style</a:t>
            </a:r>
            <a:endParaRPr lang="en-ZA"/>
          </a:p>
        </p:txBody>
      </p:sp>
      <p:sp>
        <p:nvSpPr>
          <p:cNvPr id="3" name="Content Placeholder 2"/>
          <p:cNvSpPr>
            <a:spLocks noGrp="1"/>
          </p:cNvSpPr>
          <p:nvPr>
            <p:ph idx="1"/>
          </p:nvPr>
        </p:nvSpPr>
        <p:spPr>
          <a:xfrm>
            <a:off x="457200" y="1092200"/>
            <a:ext cx="8229600" cy="5033963"/>
          </a:xfrm>
        </p:spPr>
        <p:txBody>
          <a:bodyPr>
            <a:normAutofit/>
          </a:bodyPr>
          <a:lstStyle>
            <a:lvl1pPr>
              <a:buClr>
                <a:srgbClr val="F36D2F"/>
              </a:buClr>
              <a:defRPr sz="2400">
                <a:solidFill>
                  <a:srgbClr val="000000"/>
                </a:solidFill>
              </a:defRPr>
            </a:lvl1pPr>
            <a:lvl2pPr marL="742950" indent="-285750">
              <a:buClr>
                <a:srgbClr val="263B8A"/>
              </a:buClr>
              <a:buFont typeface="Arial" panose="020B0604020202020204" pitchFamily="34" charset="0"/>
              <a:buChar char="•"/>
              <a:defRPr sz="2400">
                <a:solidFill>
                  <a:srgbClr val="000000"/>
                </a:solidFill>
              </a:defRPr>
            </a:lvl2pPr>
            <a:lvl3pPr>
              <a:defRPr sz="2400">
                <a:solidFill>
                  <a:srgbClr val="000000"/>
                </a:solidFill>
              </a:defRPr>
            </a:lvl3pPr>
            <a:lvl4pPr>
              <a:defRPr sz="2400">
                <a:solidFill>
                  <a:srgbClr val="000000"/>
                </a:solidFill>
              </a:defRPr>
            </a:lvl4pPr>
            <a:lvl5pPr>
              <a:defRPr sz="2400">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CD8E06A9-32DE-4F8F-B303-21C16DC0FF14}" type="datetimeFigureOut">
              <a:rPr lang="en-ZA" smtClean="0"/>
              <a:t>2014-10-21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3AE716-3C37-4981-B97C-85F0E872A7AC}" type="slidenum">
              <a:rPr lang="en-ZA" smtClean="0"/>
              <a:t>‹#›</a:t>
            </a:fld>
            <a:endParaRPr lang="en-ZA"/>
          </a:p>
        </p:txBody>
      </p:sp>
      <p:pic>
        <p:nvPicPr>
          <p:cNvPr id="7" name="Picture 3" descr="Header-Borde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75220" t="22715"/>
          <a:stretch/>
        </p:blipFill>
        <p:spPr bwMode="auto">
          <a:xfrm>
            <a:off x="6875410" y="0"/>
            <a:ext cx="2268590" cy="164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03582" y="5935277"/>
            <a:ext cx="756105" cy="843057"/>
          </a:xfrm>
          <a:prstGeom prst="rect">
            <a:avLst/>
          </a:prstGeom>
        </p:spPr>
      </p:pic>
      <p:pic>
        <p:nvPicPr>
          <p:cNvPr id="9" name="Picture 3" descr="Header-Borde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75220" t="22715"/>
          <a:stretch/>
        </p:blipFill>
        <p:spPr bwMode="auto">
          <a:xfrm flipH="1" flipV="1">
            <a:off x="0" y="5215782"/>
            <a:ext cx="2268590" cy="164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4343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E06A9-32DE-4F8F-B303-21C16DC0FF14}" type="datetimeFigureOut">
              <a:rPr lang="en-ZA" smtClean="0"/>
              <a:t>2014-10-21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2665283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CD8E06A9-32DE-4F8F-B303-21C16DC0FF14}" type="datetimeFigureOut">
              <a:rPr lang="en-ZA" smtClean="0"/>
              <a:t>2014-10-21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13AE716-3C37-4981-B97C-85F0E872A7AC}" type="slidenum">
              <a:rPr lang="en-ZA" smtClean="0"/>
              <a:t>‹#›</a:t>
            </a:fld>
            <a:endParaRPr lang="en-ZA"/>
          </a:p>
        </p:txBody>
      </p:sp>
      <p:pic>
        <p:nvPicPr>
          <p:cNvPr id="8" name="Picture 3" descr="Header-Borde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75220" t="22715"/>
          <a:stretch/>
        </p:blipFill>
        <p:spPr bwMode="auto">
          <a:xfrm>
            <a:off x="6875410" y="0"/>
            <a:ext cx="2268590" cy="164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03582" y="5935277"/>
            <a:ext cx="756105" cy="843057"/>
          </a:xfrm>
          <a:prstGeom prst="rect">
            <a:avLst/>
          </a:prstGeom>
        </p:spPr>
      </p:pic>
      <p:pic>
        <p:nvPicPr>
          <p:cNvPr id="10" name="Picture 3" descr="Header-Borde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75220" t="22715"/>
          <a:stretch/>
        </p:blipFill>
        <p:spPr bwMode="auto">
          <a:xfrm flipH="1" flipV="1">
            <a:off x="0" y="5215782"/>
            <a:ext cx="2268590" cy="164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244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CD8E06A9-32DE-4F8F-B303-21C16DC0FF14}" type="datetimeFigureOut">
              <a:rPr lang="en-ZA" smtClean="0"/>
              <a:t>2014-10-21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109179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CD8E06A9-32DE-4F8F-B303-21C16DC0FF14}" type="datetimeFigureOut">
              <a:rPr lang="en-ZA" smtClean="0"/>
              <a:t>2014-10-21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3511903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E06A9-32DE-4F8F-B303-21C16DC0FF14}" type="datetimeFigureOut">
              <a:rPr lang="en-ZA" smtClean="0"/>
              <a:t>2014-10-21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409651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E06A9-32DE-4F8F-B303-21C16DC0FF14}" type="datetimeFigureOut">
              <a:rPr lang="en-ZA" smtClean="0"/>
              <a:t>2014-10-21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27250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E06A9-32DE-4F8F-B303-21C16DC0FF14}" type="datetimeFigureOut">
              <a:rPr lang="en-ZA" smtClean="0"/>
              <a:t>2014-10-21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13AE716-3C37-4981-B97C-85F0E872A7AC}" type="slidenum">
              <a:rPr lang="en-ZA" smtClean="0"/>
              <a:t>‹#›</a:t>
            </a:fld>
            <a:endParaRPr lang="en-ZA"/>
          </a:p>
        </p:txBody>
      </p:sp>
    </p:spTree>
    <p:extLst>
      <p:ext uri="{BB962C8B-B14F-4D97-AF65-F5344CB8AC3E}">
        <p14:creationId xmlns:p14="http://schemas.microsoft.com/office/powerpoint/2010/main" val="404700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E06A9-32DE-4F8F-B303-21C16DC0FF14}" type="datetimeFigureOut">
              <a:rPr lang="en-ZA" smtClean="0"/>
              <a:t>2014-10-21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AE716-3C37-4981-B97C-85F0E872A7AC}" type="slidenum">
              <a:rPr lang="en-ZA" smtClean="0"/>
              <a:t>‹#›</a:t>
            </a:fld>
            <a:endParaRPr lang="en-ZA"/>
          </a:p>
        </p:txBody>
      </p:sp>
    </p:spTree>
    <p:extLst>
      <p:ext uri="{BB962C8B-B14F-4D97-AF65-F5344CB8AC3E}">
        <p14:creationId xmlns:p14="http://schemas.microsoft.com/office/powerpoint/2010/main" val="1074426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en.wikipedia.org/wiki/Ethics" TargetMode="External"/><Relationship Id="rId13" Type="http://schemas.openxmlformats.org/officeDocument/2006/relationships/hyperlink" Target="http://en.wikipedia.org/wiki/Cultural_studies" TargetMode="External"/><Relationship Id="rId18" Type="http://schemas.openxmlformats.org/officeDocument/2006/relationships/hyperlink" Target="http://en.wikipedia.org/wiki/Theater" TargetMode="External"/><Relationship Id="rId3" Type="http://schemas.openxmlformats.org/officeDocument/2006/relationships/hyperlink" Target="http://en.wikipedia.org/wiki/Interdisciplinary" TargetMode="External"/><Relationship Id="rId21" Type="http://schemas.openxmlformats.org/officeDocument/2006/relationships/hyperlink" Target="http://en.wikipedia.org/wiki/Medical_education" TargetMode="External"/><Relationship Id="rId7" Type="http://schemas.openxmlformats.org/officeDocument/2006/relationships/hyperlink" Target="http://en.wikipedia.org/wiki/Philosophy" TargetMode="External"/><Relationship Id="rId12" Type="http://schemas.openxmlformats.org/officeDocument/2006/relationships/hyperlink" Target="http://en.wikipedia.org/wiki/Anthropology" TargetMode="External"/><Relationship Id="rId17" Type="http://schemas.openxmlformats.org/officeDocument/2006/relationships/hyperlink" Target="http://en.wikipedia.org/wiki/Arts" TargetMode="External"/><Relationship Id="rId2" Type="http://schemas.openxmlformats.org/officeDocument/2006/relationships/notesSlide" Target="../notesSlides/notesSlide15.xml"/><Relationship Id="rId16" Type="http://schemas.openxmlformats.org/officeDocument/2006/relationships/hyperlink" Target="http://en.wikipedia.org/wiki/Health_geography" TargetMode="External"/><Relationship Id="rId20" Type="http://schemas.openxmlformats.org/officeDocument/2006/relationships/hyperlink" Target="http://en.wikipedia.org/wiki/Visual_arts" TargetMode="External"/><Relationship Id="rId1" Type="http://schemas.openxmlformats.org/officeDocument/2006/relationships/slideLayout" Target="../slideLayouts/slideLayout2.xml"/><Relationship Id="rId6" Type="http://schemas.openxmlformats.org/officeDocument/2006/relationships/hyperlink" Target="http://en.wikipedia.org/wiki/Literature" TargetMode="External"/><Relationship Id="rId11" Type="http://schemas.openxmlformats.org/officeDocument/2006/relationships/hyperlink" Target="http://en.wikipedia.org/wiki/Social_science" TargetMode="External"/><Relationship Id="rId5" Type="http://schemas.openxmlformats.org/officeDocument/2006/relationships/hyperlink" Target="http://en.wikipedia.org/wiki/Humanities" TargetMode="External"/><Relationship Id="rId15" Type="http://schemas.openxmlformats.org/officeDocument/2006/relationships/hyperlink" Target="http://en.wikipedia.org/wiki/Sociology" TargetMode="External"/><Relationship Id="rId10" Type="http://schemas.openxmlformats.org/officeDocument/2006/relationships/hyperlink" Target="http://en.wikipedia.org/wiki/Religion" TargetMode="External"/><Relationship Id="rId19" Type="http://schemas.openxmlformats.org/officeDocument/2006/relationships/hyperlink" Target="http://en.wikipedia.org/wiki/Film" TargetMode="External"/><Relationship Id="rId4" Type="http://schemas.openxmlformats.org/officeDocument/2006/relationships/hyperlink" Target="http://en.wikipedia.org/wiki/Medicine" TargetMode="External"/><Relationship Id="rId9" Type="http://schemas.openxmlformats.org/officeDocument/2006/relationships/hyperlink" Target="http://en.wikipedia.org/wiki/History" TargetMode="External"/><Relationship Id="rId14" Type="http://schemas.openxmlformats.org/officeDocument/2006/relationships/hyperlink" Target="http://en.wikipedia.org/wiki/Psychology"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97175" y="4905285"/>
            <a:ext cx="7399867" cy="84460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pPr algn="r">
              <a:lnSpc>
                <a:spcPct val="120000"/>
              </a:lnSpc>
            </a:pPr>
            <a:r>
              <a:rPr lang="en-ZA" sz="3200" dirty="0" smtClean="0">
                <a:solidFill>
                  <a:schemeClr val="tx1">
                    <a:lumMod val="40000"/>
                    <a:lumOff val="60000"/>
                  </a:schemeClr>
                </a:solidFill>
              </a:rPr>
              <a:t>Updated 19 October 2014 </a:t>
            </a:r>
            <a:endParaRPr lang="en-ZA" sz="3200" dirty="0">
              <a:solidFill>
                <a:schemeClr val="tx1">
                  <a:lumMod val="40000"/>
                  <a:lumOff val="60000"/>
                </a:schemeClr>
              </a:solidFill>
            </a:endParaRPr>
          </a:p>
        </p:txBody>
      </p:sp>
      <p:pic>
        <p:nvPicPr>
          <p:cNvPr id="4" name="Picture 3" descr="Header-Bor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76" y="0"/>
            <a:ext cx="9155076" cy="2124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80611" y="1273324"/>
            <a:ext cx="7399867" cy="3495230"/>
          </a:xfrm>
        </p:spPr>
        <p:txBody>
          <a:bodyPr>
            <a:noAutofit/>
          </a:bodyPr>
          <a:lstStyle/>
          <a:p>
            <a:pPr>
              <a:lnSpc>
                <a:spcPct val="120000"/>
              </a:lnSpc>
            </a:pPr>
            <a:r>
              <a:rPr lang="en-ZA" dirty="0"/>
              <a:t>Consultative </a:t>
            </a:r>
            <a:r>
              <a:rPr lang="en-ZA" dirty="0" smtClean="0"/>
              <a:t>meeting between the </a:t>
            </a:r>
            <a:r>
              <a:rPr lang="en-ZA" dirty="0"/>
              <a:t>S</a:t>
            </a:r>
            <a:r>
              <a:rPr lang="en-ZA" dirty="0" smtClean="0"/>
              <a:t>taff, Union and SRC of the University </a:t>
            </a:r>
            <a:r>
              <a:rPr lang="en-ZA" dirty="0"/>
              <a:t>of </a:t>
            </a:r>
            <a:r>
              <a:rPr lang="en-ZA" dirty="0" smtClean="0"/>
              <a:t>Limpopo</a:t>
            </a:r>
            <a:br>
              <a:rPr lang="en-ZA" dirty="0" smtClean="0"/>
            </a:br>
            <a:r>
              <a:rPr lang="en-ZA" dirty="0" smtClean="0"/>
              <a:t>and the Interim Council of </a:t>
            </a:r>
            <a:r>
              <a:rPr lang="en-ZA" dirty="0" err="1" smtClean="0"/>
              <a:t>Sefako</a:t>
            </a:r>
            <a:r>
              <a:rPr lang="en-ZA" dirty="0" smtClean="0"/>
              <a:t> </a:t>
            </a:r>
            <a:r>
              <a:rPr lang="en-ZA" dirty="0" err="1" smtClean="0"/>
              <a:t>Makgatho</a:t>
            </a:r>
            <a:r>
              <a:rPr lang="en-ZA" dirty="0" smtClean="0"/>
              <a:t> Health Science University</a:t>
            </a:r>
            <a:endParaRPr lang="en-ZA" dirty="0"/>
          </a:p>
        </p:txBody>
      </p:sp>
    </p:spTree>
    <p:extLst>
      <p:ext uri="{BB962C8B-B14F-4D97-AF65-F5344CB8AC3E}">
        <p14:creationId xmlns:p14="http://schemas.microsoft.com/office/powerpoint/2010/main" val="2187830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Progress: Draft Finance Policies and Procedure Manuals</a:t>
            </a:r>
            <a:endParaRPr lang="en-ZA" dirty="0"/>
          </a:p>
        </p:txBody>
      </p:sp>
      <p:sp>
        <p:nvSpPr>
          <p:cNvPr id="3" name="Content Placeholder 2"/>
          <p:cNvSpPr>
            <a:spLocks noGrp="1"/>
          </p:cNvSpPr>
          <p:nvPr>
            <p:ph sz="half" idx="1"/>
          </p:nvPr>
        </p:nvSpPr>
        <p:spPr/>
        <p:txBody>
          <a:bodyPr>
            <a:normAutofit fontScale="70000" lnSpcReduction="20000"/>
          </a:bodyPr>
          <a:lstStyle/>
          <a:p>
            <a:pPr lvl="0"/>
            <a:r>
              <a:rPr lang="en-ZA" dirty="0"/>
              <a:t>Advances</a:t>
            </a:r>
          </a:p>
          <a:p>
            <a:pPr lvl="0"/>
            <a:r>
              <a:rPr lang="en-ZA" dirty="0"/>
              <a:t>Asset management</a:t>
            </a:r>
          </a:p>
          <a:p>
            <a:pPr lvl="0"/>
            <a:r>
              <a:rPr lang="en-ZA" dirty="0"/>
              <a:t>Bank reconciliation</a:t>
            </a:r>
          </a:p>
          <a:p>
            <a:pPr lvl="0"/>
            <a:r>
              <a:rPr lang="en-ZA" dirty="0"/>
              <a:t>Budget</a:t>
            </a:r>
          </a:p>
          <a:p>
            <a:pPr lvl="0"/>
            <a:r>
              <a:rPr lang="en-ZA" dirty="0" err="1"/>
              <a:t>Cellphone</a:t>
            </a:r>
            <a:r>
              <a:rPr lang="en-ZA" dirty="0"/>
              <a:t> policy</a:t>
            </a:r>
          </a:p>
          <a:p>
            <a:pPr lvl="0"/>
            <a:r>
              <a:rPr lang="en-ZA" dirty="0"/>
              <a:t>Code of conduct for service providers</a:t>
            </a:r>
          </a:p>
          <a:p>
            <a:pPr lvl="0"/>
            <a:r>
              <a:rPr lang="en-ZA" dirty="0"/>
              <a:t>Contract management</a:t>
            </a:r>
          </a:p>
          <a:p>
            <a:pPr lvl="0"/>
            <a:r>
              <a:rPr lang="en-ZA" dirty="0"/>
              <a:t>Cost centre management</a:t>
            </a:r>
          </a:p>
          <a:p>
            <a:pPr lvl="0"/>
            <a:r>
              <a:rPr lang="en-ZA" dirty="0"/>
              <a:t>Debtors</a:t>
            </a:r>
          </a:p>
          <a:p>
            <a:pPr lvl="0"/>
            <a:r>
              <a:rPr lang="en-ZA" dirty="0"/>
              <a:t>Deferred income</a:t>
            </a:r>
          </a:p>
          <a:p>
            <a:pPr lvl="0"/>
            <a:r>
              <a:rPr lang="en-ZA" dirty="0"/>
              <a:t>Expenditure policy</a:t>
            </a:r>
          </a:p>
          <a:p>
            <a:pPr lvl="0"/>
            <a:r>
              <a:rPr lang="en-ZA" dirty="0"/>
              <a:t>Fraud </a:t>
            </a:r>
            <a:r>
              <a:rPr lang="en-ZA" dirty="0" smtClean="0"/>
              <a:t>policy</a:t>
            </a:r>
          </a:p>
          <a:p>
            <a:r>
              <a:rPr lang="en-ZA" dirty="0"/>
              <a:t>Funds deposited with or held by university</a:t>
            </a:r>
          </a:p>
          <a:p>
            <a:pPr lvl="0"/>
            <a:endParaRPr lang="en-ZA" dirty="0"/>
          </a:p>
        </p:txBody>
      </p:sp>
      <p:sp>
        <p:nvSpPr>
          <p:cNvPr id="4" name="Content Placeholder 3"/>
          <p:cNvSpPr>
            <a:spLocks noGrp="1"/>
          </p:cNvSpPr>
          <p:nvPr>
            <p:ph sz="half" idx="2"/>
          </p:nvPr>
        </p:nvSpPr>
        <p:spPr/>
        <p:txBody>
          <a:bodyPr>
            <a:normAutofit fontScale="70000" lnSpcReduction="20000"/>
          </a:bodyPr>
          <a:lstStyle/>
          <a:p>
            <a:r>
              <a:rPr lang="en-ZA" dirty="0" smtClean="0"/>
              <a:t>Handling </a:t>
            </a:r>
            <a:r>
              <a:rPr lang="en-ZA" dirty="0"/>
              <a:t>cash</a:t>
            </a:r>
          </a:p>
          <a:p>
            <a:r>
              <a:rPr lang="en-ZA" dirty="0"/>
              <a:t>Honoraria</a:t>
            </a:r>
          </a:p>
          <a:p>
            <a:r>
              <a:rPr lang="en-ZA" dirty="0"/>
              <a:t>Insurance</a:t>
            </a:r>
          </a:p>
          <a:p>
            <a:r>
              <a:rPr lang="en-ZA" dirty="0"/>
              <a:t>Inventory</a:t>
            </a:r>
          </a:p>
          <a:p>
            <a:r>
              <a:rPr lang="en-ZA" dirty="0"/>
              <a:t>Payroll</a:t>
            </a:r>
          </a:p>
          <a:p>
            <a:r>
              <a:rPr lang="en-ZA" dirty="0"/>
              <a:t>Registration as PBO</a:t>
            </a:r>
          </a:p>
          <a:p>
            <a:r>
              <a:rPr lang="en-ZA" dirty="0"/>
              <a:t>Reimbursement claims</a:t>
            </a:r>
          </a:p>
          <a:p>
            <a:r>
              <a:rPr lang="en-ZA" dirty="0"/>
              <a:t>Student fee admin</a:t>
            </a:r>
          </a:p>
          <a:p>
            <a:r>
              <a:rPr lang="en-ZA" dirty="0"/>
              <a:t>Student fees</a:t>
            </a:r>
          </a:p>
          <a:p>
            <a:r>
              <a:rPr lang="en-ZA" dirty="0"/>
              <a:t>Tender policy</a:t>
            </a:r>
          </a:p>
          <a:p>
            <a:r>
              <a:rPr lang="en-ZA" dirty="0"/>
              <a:t>Third stream income </a:t>
            </a:r>
          </a:p>
          <a:p>
            <a:r>
              <a:rPr lang="en-ZA" dirty="0"/>
              <a:t>VAT</a:t>
            </a:r>
          </a:p>
          <a:p>
            <a:r>
              <a:rPr lang="en-ZA" dirty="0"/>
              <a:t>Risk management policy</a:t>
            </a:r>
          </a:p>
          <a:p>
            <a:endParaRPr lang="en-ZA" dirty="0"/>
          </a:p>
        </p:txBody>
      </p:sp>
    </p:spTree>
    <p:extLst>
      <p:ext uri="{BB962C8B-B14F-4D97-AF65-F5344CB8AC3E}">
        <p14:creationId xmlns:p14="http://schemas.microsoft.com/office/powerpoint/2010/main" val="1844891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Other policies completed</a:t>
            </a:r>
            <a:endParaRPr lang="en-ZA" dirty="0"/>
          </a:p>
        </p:txBody>
      </p:sp>
      <p:sp>
        <p:nvSpPr>
          <p:cNvPr id="3" name="Content Placeholder 2"/>
          <p:cNvSpPr>
            <a:spLocks noGrp="1"/>
          </p:cNvSpPr>
          <p:nvPr>
            <p:ph idx="1"/>
          </p:nvPr>
        </p:nvSpPr>
        <p:spPr/>
        <p:txBody>
          <a:bodyPr/>
          <a:lstStyle/>
          <a:p>
            <a:r>
              <a:rPr lang="en-ZA" dirty="0" smtClean="0"/>
              <a:t>Risk Strategy</a:t>
            </a:r>
          </a:p>
          <a:p>
            <a:r>
              <a:rPr lang="en-ZA" dirty="0" smtClean="0">
                <a:solidFill>
                  <a:srgbClr val="FF0000"/>
                </a:solidFill>
              </a:rPr>
              <a:t>Admission Policies??? Status</a:t>
            </a:r>
          </a:p>
          <a:p>
            <a:r>
              <a:rPr lang="en-US" dirty="0" smtClean="0"/>
              <a:t>Disciplinary policy, Disciplinary procedure and</a:t>
            </a:r>
            <a:r>
              <a:rPr lang="en-US" dirty="0"/>
              <a:t> </a:t>
            </a:r>
            <a:r>
              <a:rPr lang="en-US" dirty="0" smtClean="0"/>
              <a:t>Disciplinary code</a:t>
            </a:r>
            <a:endParaRPr lang="en-ZA" dirty="0"/>
          </a:p>
        </p:txBody>
      </p:sp>
    </p:spTree>
    <p:extLst>
      <p:ext uri="{BB962C8B-B14F-4D97-AF65-F5344CB8AC3E}">
        <p14:creationId xmlns:p14="http://schemas.microsoft.com/office/powerpoint/2010/main" val="839171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Progress on ICT</a:t>
            </a:r>
            <a:endParaRPr lang="en-ZA" dirty="0"/>
          </a:p>
        </p:txBody>
      </p:sp>
      <p:sp>
        <p:nvSpPr>
          <p:cNvPr id="3" name="Content Placeholder 2"/>
          <p:cNvSpPr>
            <a:spLocks noGrp="1"/>
          </p:cNvSpPr>
          <p:nvPr>
            <p:ph idx="1"/>
          </p:nvPr>
        </p:nvSpPr>
        <p:spPr/>
        <p:txBody>
          <a:bodyPr>
            <a:normAutofit lnSpcReduction="10000"/>
          </a:bodyPr>
          <a:lstStyle/>
          <a:p>
            <a:r>
              <a:rPr lang="en-ZA" dirty="0"/>
              <a:t>A due diligence was </a:t>
            </a:r>
            <a:r>
              <a:rPr lang="en-ZA" dirty="0" smtClean="0"/>
              <a:t>done. </a:t>
            </a:r>
            <a:r>
              <a:rPr lang="en-ZA" dirty="0"/>
              <a:t>This still needs to be analysed by the JST.</a:t>
            </a:r>
          </a:p>
          <a:p>
            <a:r>
              <a:rPr lang="en-ZA" dirty="0" smtClean="0"/>
              <a:t>Investigation </a:t>
            </a:r>
            <a:r>
              <a:rPr lang="en-ZA" dirty="0"/>
              <a:t>into the telephony infrastructure at </a:t>
            </a:r>
            <a:r>
              <a:rPr lang="en-ZA" dirty="0" smtClean="0"/>
              <a:t>MEDUNSA </a:t>
            </a:r>
            <a:r>
              <a:rPr lang="en-ZA" dirty="0"/>
              <a:t>is underway and recommendations will be made as to how to make this a best of breed set-up.</a:t>
            </a:r>
          </a:p>
          <a:p>
            <a:r>
              <a:rPr lang="en-ZA" dirty="0" smtClean="0"/>
              <a:t>Adapt IT was appointed to </a:t>
            </a:r>
            <a:r>
              <a:rPr lang="en-ZA" dirty="0"/>
              <a:t>address the complete Enterprise Requirements </a:t>
            </a:r>
            <a:r>
              <a:rPr lang="en-ZA" dirty="0" smtClean="0"/>
              <a:t>Planning (ERP) </a:t>
            </a:r>
            <a:r>
              <a:rPr lang="en-ZA" dirty="0"/>
              <a:t>needs of the university – currently about 20 of the 26 universities in SA are utilising their suite of programmes which is also what UL has been using to date.</a:t>
            </a:r>
          </a:p>
          <a:p>
            <a:r>
              <a:rPr lang="en-ZA" dirty="0"/>
              <a:t>The existing UL database is being analysed with a view to separating out the SMU information that will be needed to go live by 1 January.</a:t>
            </a:r>
          </a:p>
          <a:p>
            <a:endParaRPr lang="en-ZA" dirty="0"/>
          </a:p>
        </p:txBody>
      </p:sp>
    </p:spTree>
    <p:extLst>
      <p:ext uri="{BB962C8B-B14F-4D97-AF65-F5344CB8AC3E}">
        <p14:creationId xmlns:p14="http://schemas.microsoft.com/office/powerpoint/2010/main" val="671305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dirty="0"/>
              <a:t>Progress</a:t>
            </a:r>
          </a:p>
        </p:txBody>
      </p:sp>
      <p:sp>
        <p:nvSpPr>
          <p:cNvPr id="3" name="Content Placeholder 2"/>
          <p:cNvSpPr>
            <a:spLocks noGrp="1"/>
          </p:cNvSpPr>
          <p:nvPr>
            <p:ph idx="1"/>
          </p:nvPr>
        </p:nvSpPr>
        <p:spPr/>
        <p:txBody>
          <a:bodyPr>
            <a:normAutofit/>
          </a:bodyPr>
          <a:lstStyle/>
          <a:p>
            <a:pPr lvl="0">
              <a:spcBef>
                <a:spcPts val="1800"/>
              </a:spcBef>
            </a:pPr>
            <a:r>
              <a:rPr lang="en-ZA" dirty="0" smtClean="0"/>
              <a:t>Establishing procurement  policies and procedures is completed </a:t>
            </a:r>
          </a:p>
          <a:p>
            <a:pPr lvl="0">
              <a:spcBef>
                <a:spcPts val="1800"/>
              </a:spcBef>
            </a:pPr>
            <a:r>
              <a:rPr lang="en-ZA" dirty="0" smtClean="0"/>
              <a:t>Established a data base of service providers</a:t>
            </a:r>
          </a:p>
          <a:p>
            <a:pPr lvl="0">
              <a:spcBef>
                <a:spcPts val="1800"/>
              </a:spcBef>
            </a:pPr>
            <a:r>
              <a:rPr lang="en-ZA" dirty="0" smtClean="0"/>
              <a:t>Ensure each service providers completes a code of conduct form</a:t>
            </a:r>
          </a:p>
          <a:p>
            <a:pPr>
              <a:spcBef>
                <a:spcPts val="1800"/>
              </a:spcBef>
            </a:pPr>
            <a:r>
              <a:rPr lang="en-ZA" dirty="0" smtClean="0"/>
              <a:t>Protocol </a:t>
            </a:r>
            <a:r>
              <a:rPr lang="en-ZA" dirty="0"/>
              <a:t>for Engagement with respect to the Incorporation of the </a:t>
            </a:r>
            <a:r>
              <a:rPr lang="en-ZA" dirty="0" err="1"/>
              <a:t>Medunsa</a:t>
            </a:r>
            <a:r>
              <a:rPr lang="en-ZA" dirty="0"/>
              <a:t> Subdivision of the University of Limpopo into the </a:t>
            </a:r>
            <a:r>
              <a:rPr lang="en-ZA" dirty="0" err="1"/>
              <a:t>Sefako</a:t>
            </a:r>
            <a:r>
              <a:rPr lang="en-ZA" dirty="0"/>
              <a:t> </a:t>
            </a:r>
            <a:r>
              <a:rPr lang="en-ZA" dirty="0" err="1"/>
              <a:t>Makgatho</a:t>
            </a:r>
            <a:r>
              <a:rPr lang="en-ZA" dirty="0"/>
              <a:t> Health Sciences </a:t>
            </a:r>
            <a:r>
              <a:rPr lang="en-ZA" dirty="0" smtClean="0"/>
              <a:t>University is signed</a:t>
            </a:r>
          </a:p>
          <a:p>
            <a:pPr>
              <a:spcBef>
                <a:spcPts val="1800"/>
              </a:spcBef>
            </a:pPr>
            <a:endParaRPr lang="en-ZA" dirty="0"/>
          </a:p>
          <a:p>
            <a:pPr lvl="0">
              <a:spcBef>
                <a:spcPts val="1800"/>
              </a:spcBef>
            </a:pPr>
            <a:endParaRPr lang="en-ZA" dirty="0"/>
          </a:p>
        </p:txBody>
      </p:sp>
    </p:spTree>
    <p:extLst>
      <p:ext uri="{BB962C8B-B14F-4D97-AF65-F5344CB8AC3E}">
        <p14:creationId xmlns:p14="http://schemas.microsoft.com/office/powerpoint/2010/main" val="4205333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Steering Committee</a:t>
            </a:r>
            <a:endParaRPr lang="en-ZA" dirty="0"/>
          </a:p>
        </p:txBody>
      </p:sp>
      <p:sp>
        <p:nvSpPr>
          <p:cNvPr id="3" name="Content Placeholder 2"/>
          <p:cNvSpPr>
            <a:spLocks noGrp="1"/>
          </p:cNvSpPr>
          <p:nvPr>
            <p:ph idx="1"/>
          </p:nvPr>
        </p:nvSpPr>
        <p:spPr/>
        <p:txBody>
          <a:bodyPr>
            <a:normAutofit/>
          </a:bodyPr>
          <a:lstStyle/>
          <a:p>
            <a:r>
              <a:rPr lang="en-ZA" sz="3200" dirty="0" smtClean="0"/>
              <a:t>Established to give effect to Protocol of engagement </a:t>
            </a:r>
          </a:p>
          <a:p>
            <a:r>
              <a:rPr lang="en-ZA" sz="3200" dirty="0" smtClean="0"/>
              <a:t>Terms of Reference for the Steering Committee</a:t>
            </a:r>
          </a:p>
          <a:p>
            <a:r>
              <a:rPr lang="en-ZA" sz="3200" dirty="0" smtClean="0"/>
              <a:t>Composition of the Steering Committee</a:t>
            </a:r>
          </a:p>
          <a:p>
            <a:r>
              <a:rPr lang="en-ZA" sz="3200" dirty="0" smtClean="0"/>
              <a:t>Programme of Work for the Steering Committee</a:t>
            </a:r>
            <a:endParaRPr lang="en-ZA" sz="3200" dirty="0"/>
          </a:p>
        </p:txBody>
      </p:sp>
    </p:spTree>
    <p:extLst>
      <p:ext uri="{BB962C8B-B14F-4D97-AF65-F5344CB8AC3E}">
        <p14:creationId xmlns:p14="http://schemas.microsoft.com/office/powerpoint/2010/main" val="8932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PROGRESS REPORT- Steering Committee	</a:t>
            </a:r>
            <a:endParaRPr lang="en-ZA" dirty="0"/>
          </a:p>
        </p:txBody>
      </p:sp>
      <p:sp>
        <p:nvSpPr>
          <p:cNvPr id="3" name="Content Placeholder 2"/>
          <p:cNvSpPr>
            <a:spLocks noGrp="1"/>
          </p:cNvSpPr>
          <p:nvPr>
            <p:ph idx="1"/>
          </p:nvPr>
        </p:nvSpPr>
        <p:spPr/>
        <p:txBody>
          <a:bodyPr/>
          <a:lstStyle/>
          <a:p>
            <a:r>
              <a:rPr lang="en-ZA" sz="3600" dirty="0" smtClean="0"/>
              <a:t>Joint Technical Task Teams established</a:t>
            </a:r>
          </a:p>
          <a:p>
            <a:r>
              <a:rPr lang="en-ZA" sz="3600" dirty="0" smtClean="0"/>
              <a:t>Terms of reference for JSTs adopted</a:t>
            </a:r>
          </a:p>
          <a:p>
            <a:r>
              <a:rPr lang="en-ZA" sz="3600" dirty="0" smtClean="0"/>
              <a:t>Programme of work commenced</a:t>
            </a:r>
            <a:r>
              <a:rPr lang="en-ZA" dirty="0" smtClean="0"/>
              <a:t>.</a:t>
            </a:r>
            <a:endParaRPr lang="en-ZA" dirty="0"/>
          </a:p>
        </p:txBody>
      </p:sp>
    </p:spTree>
    <p:extLst>
      <p:ext uri="{BB962C8B-B14F-4D97-AF65-F5344CB8AC3E}">
        <p14:creationId xmlns:p14="http://schemas.microsoft.com/office/powerpoint/2010/main" val="4237876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4000" dirty="0" smtClean="0"/>
              <a:t>Joint Technical Task Teams</a:t>
            </a:r>
            <a:endParaRPr lang="en-ZA" sz="4000" dirty="0"/>
          </a:p>
        </p:txBody>
      </p:sp>
      <p:sp>
        <p:nvSpPr>
          <p:cNvPr id="3" name="Content Placeholder 2"/>
          <p:cNvSpPr>
            <a:spLocks noGrp="1"/>
          </p:cNvSpPr>
          <p:nvPr>
            <p:ph idx="1"/>
          </p:nvPr>
        </p:nvSpPr>
        <p:spPr/>
        <p:txBody>
          <a:bodyPr>
            <a:normAutofit/>
          </a:bodyPr>
          <a:lstStyle/>
          <a:p>
            <a:r>
              <a:rPr lang="en-ZA" sz="2800" dirty="0" smtClean="0"/>
              <a:t>Academic Programme</a:t>
            </a:r>
          </a:p>
          <a:p>
            <a:r>
              <a:rPr lang="en-ZA" sz="2800" dirty="0" smtClean="0"/>
              <a:t>Finance</a:t>
            </a:r>
          </a:p>
          <a:p>
            <a:r>
              <a:rPr lang="en-ZA" sz="2800" dirty="0" smtClean="0"/>
              <a:t>Human Resources</a:t>
            </a:r>
          </a:p>
          <a:p>
            <a:r>
              <a:rPr lang="en-ZA" sz="2800" dirty="0" smtClean="0"/>
              <a:t>Student Support</a:t>
            </a:r>
          </a:p>
          <a:p>
            <a:r>
              <a:rPr lang="en-ZA" sz="2800" dirty="0" smtClean="0"/>
              <a:t>ICT</a:t>
            </a:r>
          </a:p>
          <a:p>
            <a:r>
              <a:rPr lang="en-ZA" sz="2800" dirty="0" smtClean="0"/>
              <a:t>Support Systems</a:t>
            </a:r>
            <a:endParaRPr lang="en-ZA" sz="2800" dirty="0"/>
          </a:p>
        </p:txBody>
      </p:sp>
    </p:spTree>
    <p:extLst>
      <p:ext uri="{BB962C8B-B14F-4D97-AF65-F5344CB8AC3E}">
        <p14:creationId xmlns:p14="http://schemas.microsoft.com/office/powerpoint/2010/main" val="3910948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ZA" sz="4000" dirty="0" err="1" smtClean="0"/>
              <a:t>Sefako</a:t>
            </a:r>
            <a:r>
              <a:rPr lang="en-ZA" sz="4000" dirty="0" smtClean="0"/>
              <a:t> </a:t>
            </a:r>
            <a:r>
              <a:rPr lang="en-ZA" sz="4000" dirty="0" err="1" smtClean="0"/>
              <a:t>Makgatho</a:t>
            </a:r>
            <a:r>
              <a:rPr lang="en-ZA" sz="4000" dirty="0" smtClean="0"/>
              <a:t> Health Sciences University</a:t>
            </a:r>
            <a:br>
              <a:rPr lang="en-ZA" sz="4000" dirty="0" smtClean="0"/>
            </a:br>
            <a:r>
              <a:rPr lang="en-ZA" sz="4000" dirty="0" smtClean="0"/>
              <a:t>Development Framework- October </a:t>
            </a:r>
            <a:r>
              <a:rPr lang="en-ZA" dirty="0" smtClean="0"/>
              <a:t>2014</a:t>
            </a:r>
            <a:endParaRPr lang="en-ZA" dirty="0"/>
          </a:p>
        </p:txBody>
      </p:sp>
      <p:pic>
        <p:nvPicPr>
          <p:cNvPr id="2050" name="Picture 2" descr="SMU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4315" y="2397760"/>
            <a:ext cx="3297388"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0276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ZA" dirty="0" smtClean="0"/>
              <a:t>Vision </a:t>
            </a:r>
            <a:endParaRPr lang="en-ZA" dirty="0"/>
          </a:p>
        </p:txBody>
      </p:sp>
      <p:sp>
        <p:nvSpPr>
          <p:cNvPr id="4" name="Content Placeholder 3"/>
          <p:cNvSpPr>
            <a:spLocks noGrp="1"/>
          </p:cNvSpPr>
          <p:nvPr>
            <p:ph idx="1"/>
          </p:nvPr>
        </p:nvSpPr>
        <p:spPr/>
        <p:txBody>
          <a:bodyPr/>
          <a:lstStyle/>
          <a:p>
            <a:endParaRPr lang="en-ZA" dirty="0" smtClean="0"/>
          </a:p>
          <a:p>
            <a:endParaRPr lang="en-ZA" dirty="0"/>
          </a:p>
          <a:p>
            <a:r>
              <a:rPr lang="en-ZA" dirty="0" smtClean="0"/>
              <a:t>The </a:t>
            </a:r>
            <a:r>
              <a:rPr lang="en-ZA" i="1" dirty="0"/>
              <a:t>vision</a:t>
            </a:r>
            <a:r>
              <a:rPr lang="en-ZA" dirty="0"/>
              <a:t> of SMU is to be one of the top 100 universities in the world in teaching, research and service.</a:t>
            </a:r>
          </a:p>
          <a:p>
            <a:pPr marL="0" indent="0">
              <a:buNone/>
            </a:pPr>
            <a:r>
              <a:rPr lang="en-ZA" dirty="0"/>
              <a:t> </a:t>
            </a:r>
          </a:p>
          <a:p>
            <a:endParaRPr lang="en-ZA" dirty="0"/>
          </a:p>
        </p:txBody>
      </p:sp>
    </p:spTree>
    <p:extLst>
      <p:ext uri="{BB962C8B-B14F-4D97-AF65-F5344CB8AC3E}">
        <p14:creationId xmlns:p14="http://schemas.microsoft.com/office/powerpoint/2010/main" val="3115817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ZA" dirty="0" smtClean="0"/>
              <a:t>Mission</a:t>
            </a:r>
            <a:endParaRPr lang="en-ZA" dirty="0"/>
          </a:p>
        </p:txBody>
      </p:sp>
      <p:sp>
        <p:nvSpPr>
          <p:cNvPr id="4" name="Content Placeholder 3"/>
          <p:cNvSpPr>
            <a:spLocks noGrp="1"/>
          </p:cNvSpPr>
          <p:nvPr>
            <p:ph idx="1"/>
          </p:nvPr>
        </p:nvSpPr>
        <p:spPr/>
        <p:txBody>
          <a:bodyPr>
            <a:normAutofit fontScale="55000" lnSpcReduction="20000"/>
          </a:bodyPr>
          <a:lstStyle/>
          <a:p>
            <a:endParaRPr lang="en-ZA" dirty="0"/>
          </a:p>
          <a:p>
            <a:pPr lvl="0"/>
            <a:r>
              <a:rPr lang="en-ZA" sz="2700" dirty="0"/>
              <a:t>To produce health professionals who are diligent in and dedicated to providing a quality health service to each and every patient;</a:t>
            </a:r>
          </a:p>
          <a:p>
            <a:pPr marL="0" indent="0">
              <a:buNone/>
            </a:pPr>
            <a:r>
              <a:rPr lang="en-ZA" sz="2700" dirty="0"/>
              <a:t> </a:t>
            </a:r>
          </a:p>
          <a:p>
            <a:pPr lvl="0"/>
            <a:r>
              <a:rPr lang="en-ZA" sz="2700" dirty="0"/>
              <a:t>To produce health professionals with integrity, who are committed to lifelong learning and self-improvement for the benefit of those in their care;</a:t>
            </a:r>
          </a:p>
          <a:p>
            <a:pPr marL="0" indent="0">
              <a:buNone/>
            </a:pPr>
            <a:r>
              <a:rPr lang="en-ZA" sz="2700" dirty="0"/>
              <a:t> </a:t>
            </a:r>
          </a:p>
          <a:p>
            <a:pPr lvl="0"/>
            <a:r>
              <a:rPr lang="en-ZA" sz="2700" dirty="0"/>
              <a:t>To produce health professionals who display humility and compassion in their service to others;</a:t>
            </a:r>
          </a:p>
          <a:p>
            <a:endParaRPr lang="en-ZA" sz="2700" dirty="0"/>
          </a:p>
          <a:p>
            <a:pPr lvl="0"/>
            <a:r>
              <a:rPr lang="en-ZA" sz="2700" dirty="0"/>
              <a:t>To produce health professionals who are both rooted in their communities and capable of responding to broader social and environmental issues;</a:t>
            </a:r>
          </a:p>
          <a:p>
            <a:pPr marL="0" indent="0">
              <a:buNone/>
            </a:pPr>
            <a:r>
              <a:rPr lang="en-ZA" sz="2700" dirty="0"/>
              <a:t> </a:t>
            </a:r>
          </a:p>
          <a:p>
            <a:pPr lvl="0"/>
            <a:r>
              <a:rPr lang="en-ZA" sz="2700" dirty="0"/>
              <a:t>To produce well rounded graduates who respect themselves physically, intellectually, emotionally and spiritually and, in so doing, respect others, especially their patients;</a:t>
            </a:r>
          </a:p>
          <a:p>
            <a:pPr marL="0" indent="0">
              <a:buNone/>
            </a:pPr>
            <a:r>
              <a:rPr lang="en-ZA" sz="2700" dirty="0"/>
              <a:t> </a:t>
            </a:r>
          </a:p>
          <a:p>
            <a:pPr lvl="0"/>
            <a:r>
              <a:rPr lang="en-ZA" sz="2700" dirty="0"/>
              <a:t>To produce graduates who are research literate and can conceptualise research studies and implement them in facilities and communities;</a:t>
            </a:r>
          </a:p>
          <a:p>
            <a:pPr marL="0" indent="0">
              <a:buNone/>
            </a:pPr>
            <a:r>
              <a:rPr lang="en-ZA" sz="2700" dirty="0"/>
              <a:t> </a:t>
            </a:r>
          </a:p>
          <a:p>
            <a:pPr lvl="0"/>
            <a:r>
              <a:rPr lang="en-ZA" sz="2700" dirty="0"/>
              <a:t>To undertake and utilise high quality evidence-based interdisciplinary research particularly in fields relevant to addressing national healthcare needs; and</a:t>
            </a:r>
          </a:p>
          <a:p>
            <a:endParaRPr lang="en-ZA" sz="2700" dirty="0"/>
          </a:p>
          <a:p>
            <a:pPr lvl="0"/>
            <a:r>
              <a:rPr lang="en-ZA" sz="2700" dirty="0"/>
              <a:t>To strengthen the capacity and quality of the country's human resources for health.</a:t>
            </a:r>
          </a:p>
          <a:p>
            <a:endParaRPr lang="en-ZA" sz="2700" dirty="0"/>
          </a:p>
        </p:txBody>
      </p:sp>
    </p:spTree>
    <p:extLst>
      <p:ext uri="{BB962C8B-B14F-4D97-AF65-F5344CB8AC3E}">
        <p14:creationId xmlns:p14="http://schemas.microsoft.com/office/powerpoint/2010/main" val="918251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dirty="0" smtClean="0"/>
              <a:t>Outline of the Presentation</a:t>
            </a:r>
            <a:endParaRPr lang="en-ZA" dirty="0"/>
          </a:p>
        </p:txBody>
      </p:sp>
      <p:pic>
        <p:nvPicPr>
          <p:cNvPr id="4" name="Picture 3"/>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21042" b="1178"/>
          <a:stretch/>
        </p:blipFill>
        <p:spPr>
          <a:xfrm>
            <a:off x="6139543" y="1942783"/>
            <a:ext cx="3004457" cy="4915217"/>
          </a:xfrm>
          <a:prstGeom prst="rect">
            <a:avLst/>
          </a:prstGeom>
        </p:spPr>
      </p:pic>
      <p:pic>
        <p:nvPicPr>
          <p:cNvPr id="5" name="Picture 3" descr="Header-Border"/>
          <p:cNvPicPr>
            <a:picLocks noChangeAspect="1" noChangeArrowheads="1"/>
          </p:cNvPicPr>
          <p:nvPr/>
        </p:nvPicPr>
        <p:blipFill rotWithShape="1">
          <a:blip r:embed="rId4">
            <a:extLst>
              <a:ext uri="{28A0092B-C50C-407E-A947-70E740481C1C}">
                <a14:useLocalDpi xmlns:a14="http://schemas.microsoft.com/office/drawing/2010/main" val="0"/>
              </a:ext>
            </a:extLst>
          </a:blip>
          <a:srcRect l="75220" t="22715"/>
          <a:stretch/>
        </p:blipFill>
        <p:spPr bwMode="auto">
          <a:xfrm>
            <a:off x="6875410" y="0"/>
            <a:ext cx="2268590" cy="164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Header-Border"/>
          <p:cNvPicPr>
            <a:picLocks noChangeAspect="1" noChangeArrowheads="1"/>
          </p:cNvPicPr>
          <p:nvPr/>
        </p:nvPicPr>
        <p:blipFill rotWithShape="1">
          <a:blip r:embed="rId4">
            <a:extLst>
              <a:ext uri="{28A0092B-C50C-407E-A947-70E740481C1C}">
                <a14:useLocalDpi xmlns:a14="http://schemas.microsoft.com/office/drawing/2010/main" val="0"/>
              </a:ext>
            </a:extLst>
          </a:blip>
          <a:srcRect l="75220" t="22715"/>
          <a:stretch/>
        </p:blipFill>
        <p:spPr bwMode="auto">
          <a:xfrm flipH="1" flipV="1">
            <a:off x="0" y="5215782"/>
            <a:ext cx="2268590" cy="164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31563" y="914400"/>
            <a:ext cx="7823674" cy="5478060"/>
          </a:xfrm>
        </p:spPr>
        <p:txBody>
          <a:bodyPr>
            <a:noAutofit/>
          </a:bodyPr>
          <a:lstStyle/>
          <a:p>
            <a:pPr>
              <a:spcBef>
                <a:spcPts val="1200"/>
              </a:spcBef>
            </a:pPr>
            <a:r>
              <a:rPr lang="en-ZA" sz="2000" dirty="0" smtClean="0"/>
              <a:t>Update based on the terms of reference of IC</a:t>
            </a:r>
          </a:p>
          <a:p>
            <a:pPr>
              <a:spcBef>
                <a:spcPts val="1200"/>
              </a:spcBef>
            </a:pPr>
            <a:r>
              <a:rPr lang="en-ZA" sz="2000" dirty="0" smtClean="0"/>
              <a:t>Establishment of the IC’s International Advisory Committee</a:t>
            </a:r>
          </a:p>
          <a:p>
            <a:pPr>
              <a:spcBef>
                <a:spcPts val="1200"/>
              </a:spcBef>
            </a:pPr>
            <a:r>
              <a:rPr lang="en-ZA" sz="2000" dirty="0" smtClean="0"/>
              <a:t>Progress on governance</a:t>
            </a:r>
          </a:p>
          <a:p>
            <a:pPr>
              <a:spcBef>
                <a:spcPts val="1200"/>
              </a:spcBef>
            </a:pPr>
            <a:r>
              <a:rPr lang="en-ZA" sz="2000" dirty="0" smtClean="0"/>
              <a:t>Progress on administration</a:t>
            </a:r>
          </a:p>
          <a:p>
            <a:pPr>
              <a:spcBef>
                <a:spcPts val="1200"/>
              </a:spcBef>
            </a:pPr>
            <a:r>
              <a:rPr lang="en-ZA" sz="2000" dirty="0" smtClean="0"/>
              <a:t>Development Framework</a:t>
            </a:r>
          </a:p>
          <a:p>
            <a:pPr>
              <a:spcBef>
                <a:spcPts val="1200"/>
              </a:spcBef>
            </a:pPr>
            <a:r>
              <a:rPr lang="en-ZA" sz="2000" dirty="0" smtClean="0"/>
              <a:t>Strategic Plan</a:t>
            </a:r>
          </a:p>
          <a:p>
            <a:pPr>
              <a:spcBef>
                <a:spcPts val="1200"/>
              </a:spcBef>
            </a:pPr>
            <a:r>
              <a:rPr lang="en-ZA" sz="2000" dirty="0" smtClean="0"/>
              <a:t>Academic program development</a:t>
            </a:r>
          </a:p>
          <a:p>
            <a:pPr>
              <a:spcBef>
                <a:spcPts val="1200"/>
              </a:spcBef>
            </a:pPr>
            <a:r>
              <a:rPr lang="en-ZA" sz="2000" dirty="0" smtClean="0"/>
              <a:t>Financial situation</a:t>
            </a:r>
          </a:p>
          <a:p>
            <a:pPr>
              <a:spcBef>
                <a:spcPts val="1200"/>
              </a:spcBef>
            </a:pPr>
            <a:endParaRPr lang="en-ZA" sz="2000" dirty="0" smtClean="0"/>
          </a:p>
          <a:p>
            <a:pPr>
              <a:spcBef>
                <a:spcPts val="1200"/>
              </a:spcBef>
            </a:pPr>
            <a:endParaRPr lang="en-ZA" sz="2000" dirty="0" smtClean="0"/>
          </a:p>
        </p:txBody>
      </p:sp>
    </p:spTree>
    <p:extLst>
      <p:ext uri="{BB962C8B-B14F-4D97-AF65-F5344CB8AC3E}">
        <p14:creationId xmlns:p14="http://schemas.microsoft.com/office/powerpoint/2010/main" val="3463635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Values</a:t>
            </a:r>
            <a:endParaRPr lang="en-ZA" dirty="0"/>
          </a:p>
        </p:txBody>
      </p:sp>
      <p:sp>
        <p:nvSpPr>
          <p:cNvPr id="3" name="Content Placeholder 2"/>
          <p:cNvSpPr>
            <a:spLocks noGrp="1"/>
          </p:cNvSpPr>
          <p:nvPr>
            <p:ph idx="1"/>
          </p:nvPr>
        </p:nvSpPr>
        <p:spPr/>
        <p:txBody>
          <a:bodyPr/>
          <a:lstStyle/>
          <a:p>
            <a:pPr lvl="0"/>
            <a:r>
              <a:rPr lang="en-ZA" dirty="0"/>
              <a:t>Diligence</a:t>
            </a:r>
          </a:p>
          <a:p>
            <a:pPr lvl="0"/>
            <a:r>
              <a:rPr lang="en-ZA" dirty="0"/>
              <a:t>Dedication</a:t>
            </a:r>
          </a:p>
          <a:p>
            <a:pPr lvl="0"/>
            <a:r>
              <a:rPr lang="en-ZA" dirty="0"/>
              <a:t>Integrity</a:t>
            </a:r>
          </a:p>
          <a:p>
            <a:pPr lvl="0"/>
            <a:r>
              <a:rPr lang="en-ZA" dirty="0"/>
              <a:t>Humility</a:t>
            </a:r>
          </a:p>
          <a:p>
            <a:pPr lvl="0"/>
            <a:r>
              <a:rPr lang="en-ZA" dirty="0"/>
              <a:t>Respect</a:t>
            </a:r>
          </a:p>
          <a:p>
            <a:pPr lvl="0"/>
            <a:r>
              <a:rPr lang="en-ZA" dirty="0"/>
              <a:t>Relevance </a:t>
            </a:r>
          </a:p>
          <a:p>
            <a:pPr marL="0" indent="0">
              <a:buNone/>
            </a:pPr>
            <a:r>
              <a:rPr lang="en-ZA" dirty="0"/>
              <a:t> </a:t>
            </a:r>
          </a:p>
          <a:p>
            <a:endParaRPr lang="en-ZA" dirty="0"/>
          </a:p>
        </p:txBody>
      </p:sp>
    </p:spTree>
    <p:extLst>
      <p:ext uri="{BB962C8B-B14F-4D97-AF65-F5344CB8AC3E}">
        <p14:creationId xmlns:p14="http://schemas.microsoft.com/office/powerpoint/2010/main" val="253007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Objectives of the university</a:t>
            </a:r>
            <a:endParaRPr lang="en-ZA" dirty="0"/>
          </a:p>
        </p:txBody>
      </p:sp>
      <p:sp>
        <p:nvSpPr>
          <p:cNvPr id="3" name="Content Placeholder 2"/>
          <p:cNvSpPr>
            <a:spLocks noGrp="1"/>
          </p:cNvSpPr>
          <p:nvPr>
            <p:ph idx="1"/>
          </p:nvPr>
        </p:nvSpPr>
        <p:spPr/>
        <p:txBody>
          <a:bodyPr/>
          <a:lstStyle/>
          <a:p>
            <a:r>
              <a:rPr lang="en-ZA" dirty="0"/>
              <a:t>Expansion of national academic and health capacity</a:t>
            </a:r>
          </a:p>
          <a:p>
            <a:r>
              <a:rPr lang="en-ZA" dirty="0"/>
              <a:t>A comprehensive health sciences university</a:t>
            </a:r>
          </a:p>
          <a:p>
            <a:r>
              <a:rPr lang="en-ZA" dirty="0"/>
              <a:t>Equity, access and </a:t>
            </a:r>
            <a:r>
              <a:rPr lang="en-ZA" dirty="0" smtClean="0"/>
              <a:t>success</a:t>
            </a:r>
          </a:p>
          <a:p>
            <a:r>
              <a:rPr lang="en-ZA" dirty="0"/>
              <a:t>Quality and academic excellence</a:t>
            </a:r>
          </a:p>
          <a:p>
            <a:r>
              <a:rPr lang="en-ZA" dirty="0"/>
              <a:t>Service excellence </a:t>
            </a:r>
            <a:endParaRPr lang="en-ZA" dirty="0" smtClean="0"/>
          </a:p>
          <a:p>
            <a:r>
              <a:rPr lang="en-ZA" dirty="0"/>
              <a:t>Supporting infrastructure, facilities and services </a:t>
            </a:r>
            <a:endParaRPr lang="en-ZA" dirty="0" smtClean="0"/>
          </a:p>
          <a:p>
            <a:r>
              <a:rPr lang="en-ZA" dirty="0" smtClean="0"/>
              <a:t>Sustainability </a:t>
            </a:r>
            <a:endParaRPr lang="en-ZA" dirty="0"/>
          </a:p>
        </p:txBody>
      </p:sp>
    </p:spTree>
    <p:extLst>
      <p:ext uri="{BB962C8B-B14F-4D97-AF65-F5344CB8AC3E}">
        <p14:creationId xmlns:p14="http://schemas.microsoft.com/office/powerpoint/2010/main" val="2293118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Strategic Plan: performance criteria to become a world class university</a:t>
            </a:r>
            <a:endParaRPr lang="en-ZA" dirty="0"/>
          </a:p>
        </p:txBody>
      </p:sp>
      <p:sp>
        <p:nvSpPr>
          <p:cNvPr id="3" name="Content Placeholder 2"/>
          <p:cNvSpPr>
            <a:spLocks noGrp="1"/>
          </p:cNvSpPr>
          <p:nvPr>
            <p:ph idx="1"/>
          </p:nvPr>
        </p:nvSpPr>
        <p:spPr/>
        <p:txBody>
          <a:bodyPr>
            <a:normAutofit/>
          </a:bodyPr>
          <a:lstStyle/>
          <a:p>
            <a:pPr lvl="0"/>
            <a:r>
              <a:rPr lang="en-ZA" dirty="0" smtClean="0"/>
              <a:t>Teaching</a:t>
            </a:r>
            <a:r>
              <a:rPr lang="en-ZA" dirty="0"/>
              <a:t>: the learning environment</a:t>
            </a:r>
          </a:p>
          <a:p>
            <a:pPr lvl="1"/>
            <a:r>
              <a:rPr lang="en-ZA" dirty="0"/>
              <a:t>Total students/academic staff</a:t>
            </a:r>
          </a:p>
          <a:p>
            <a:pPr lvl="1"/>
            <a:r>
              <a:rPr lang="en-ZA" dirty="0"/>
              <a:t>PhD awards/bachelor</a:t>
            </a:r>
          </a:p>
          <a:p>
            <a:pPr lvl="1"/>
            <a:r>
              <a:rPr lang="en-ZA" dirty="0"/>
              <a:t>PhD/Academic staff</a:t>
            </a:r>
          </a:p>
          <a:p>
            <a:pPr lvl="1"/>
            <a:r>
              <a:rPr lang="en-ZA" dirty="0" smtClean="0"/>
              <a:t>Reputation </a:t>
            </a:r>
            <a:r>
              <a:rPr lang="en-ZA" dirty="0"/>
              <a:t>Survey (teaching)</a:t>
            </a:r>
          </a:p>
          <a:p>
            <a:pPr lvl="1"/>
            <a:r>
              <a:rPr lang="en-ZA" dirty="0"/>
              <a:t>Institutional Income/Academic staff</a:t>
            </a:r>
          </a:p>
          <a:p>
            <a:pPr lvl="0"/>
            <a:r>
              <a:rPr lang="en-ZA" dirty="0"/>
              <a:t>Research: volume, income and reputation</a:t>
            </a:r>
          </a:p>
          <a:p>
            <a:pPr lvl="1"/>
            <a:r>
              <a:rPr lang="en-ZA" dirty="0"/>
              <a:t>Scholarly papers/Academic staff</a:t>
            </a:r>
          </a:p>
          <a:p>
            <a:pPr lvl="1"/>
            <a:r>
              <a:rPr lang="en-ZA" dirty="0"/>
              <a:t>Research Income/Academic staff</a:t>
            </a:r>
          </a:p>
          <a:p>
            <a:pPr lvl="1"/>
            <a:r>
              <a:rPr lang="en-ZA" dirty="0"/>
              <a:t>Reputation Survey (research)</a:t>
            </a:r>
          </a:p>
          <a:p>
            <a:endParaRPr lang="en-ZA" dirty="0"/>
          </a:p>
        </p:txBody>
      </p:sp>
    </p:spTree>
    <p:extLst>
      <p:ext uri="{BB962C8B-B14F-4D97-AF65-F5344CB8AC3E}">
        <p14:creationId xmlns:p14="http://schemas.microsoft.com/office/powerpoint/2010/main" val="1589350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Strategic Plan: performance criteria to become a world class </a:t>
            </a:r>
            <a:r>
              <a:rPr lang="en-ZA" dirty="0" smtClean="0"/>
              <a:t>university, </a:t>
            </a:r>
            <a:r>
              <a:rPr lang="en-ZA" dirty="0" err="1" smtClean="0"/>
              <a:t>cont</a:t>
            </a:r>
            <a:endParaRPr lang="en-ZA" dirty="0"/>
          </a:p>
        </p:txBody>
      </p:sp>
      <p:sp>
        <p:nvSpPr>
          <p:cNvPr id="3" name="Content Placeholder 2"/>
          <p:cNvSpPr>
            <a:spLocks noGrp="1"/>
          </p:cNvSpPr>
          <p:nvPr>
            <p:ph idx="1"/>
          </p:nvPr>
        </p:nvSpPr>
        <p:spPr/>
        <p:txBody>
          <a:bodyPr/>
          <a:lstStyle/>
          <a:p>
            <a:pPr lvl="0"/>
            <a:r>
              <a:rPr lang="en-ZA" dirty="0"/>
              <a:t>Citations: research influence</a:t>
            </a:r>
          </a:p>
          <a:p>
            <a:pPr lvl="1"/>
            <a:r>
              <a:rPr lang="en-ZA" dirty="0"/>
              <a:t>Citations per paper (research impact)</a:t>
            </a:r>
          </a:p>
          <a:p>
            <a:pPr lvl="0"/>
            <a:r>
              <a:rPr lang="en-ZA" dirty="0"/>
              <a:t>International outlook: staff, students and research</a:t>
            </a:r>
          </a:p>
          <a:p>
            <a:pPr lvl="1"/>
            <a:r>
              <a:rPr lang="en-ZA" dirty="0"/>
              <a:t>Ratio of international to domestic staff</a:t>
            </a:r>
          </a:p>
          <a:p>
            <a:pPr lvl="1"/>
            <a:r>
              <a:rPr lang="en-ZA" dirty="0"/>
              <a:t>International co-authorship</a:t>
            </a:r>
          </a:p>
          <a:p>
            <a:pPr lvl="1"/>
            <a:r>
              <a:rPr lang="en-ZA" dirty="0"/>
              <a:t>Ratio of international to domestic students</a:t>
            </a:r>
          </a:p>
          <a:p>
            <a:pPr lvl="0"/>
            <a:r>
              <a:rPr lang="en-ZA" dirty="0"/>
              <a:t>Industry income: innovation</a:t>
            </a:r>
          </a:p>
          <a:p>
            <a:pPr lvl="1"/>
            <a:r>
              <a:rPr lang="en-ZA" dirty="0"/>
              <a:t>Income from industry/Academic staff</a:t>
            </a:r>
          </a:p>
          <a:p>
            <a:endParaRPr lang="en-ZA" dirty="0"/>
          </a:p>
        </p:txBody>
      </p:sp>
    </p:spTree>
    <p:extLst>
      <p:ext uri="{BB962C8B-B14F-4D97-AF65-F5344CB8AC3E}">
        <p14:creationId xmlns:p14="http://schemas.microsoft.com/office/powerpoint/2010/main" val="5764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Strategic Goals </a:t>
            </a:r>
            <a:endParaRPr lang="en-ZA" dirty="0"/>
          </a:p>
        </p:txBody>
      </p:sp>
      <p:sp>
        <p:nvSpPr>
          <p:cNvPr id="3" name="Content Placeholder 2"/>
          <p:cNvSpPr>
            <a:spLocks noGrp="1"/>
          </p:cNvSpPr>
          <p:nvPr>
            <p:ph idx="1"/>
          </p:nvPr>
        </p:nvSpPr>
        <p:spPr/>
        <p:txBody>
          <a:bodyPr>
            <a:normAutofit lnSpcReduction="10000"/>
          </a:bodyPr>
          <a:lstStyle/>
          <a:p>
            <a:r>
              <a:rPr lang="en-ZA" dirty="0"/>
              <a:t>Enhance faculty training, skills, and support </a:t>
            </a:r>
            <a:endParaRPr lang="en-ZA" dirty="0" smtClean="0"/>
          </a:p>
          <a:p>
            <a:r>
              <a:rPr lang="en-ZA" dirty="0"/>
              <a:t>Achieve excellence in teaching </a:t>
            </a:r>
            <a:endParaRPr lang="en-ZA" dirty="0" smtClean="0"/>
          </a:p>
          <a:p>
            <a:r>
              <a:rPr lang="en-ZA" dirty="0"/>
              <a:t>Promote high-quality student selection and student access </a:t>
            </a:r>
          </a:p>
          <a:p>
            <a:r>
              <a:rPr lang="en-ZA" dirty="0"/>
              <a:t>Grow student </a:t>
            </a:r>
            <a:r>
              <a:rPr lang="en-ZA" dirty="0" smtClean="0"/>
              <a:t>enrolment</a:t>
            </a:r>
          </a:p>
          <a:p>
            <a:r>
              <a:rPr lang="en-ZA" dirty="0"/>
              <a:t>Expand University programme qualifications </a:t>
            </a:r>
            <a:r>
              <a:rPr lang="en-ZA" dirty="0" smtClean="0"/>
              <a:t>mix</a:t>
            </a:r>
          </a:p>
          <a:p>
            <a:r>
              <a:rPr lang="en-ZA" dirty="0"/>
              <a:t>Invest in student </a:t>
            </a:r>
            <a:r>
              <a:rPr lang="en-ZA" dirty="0" smtClean="0"/>
              <a:t>success</a:t>
            </a:r>
          </a:p>
          <a:p>
            <a:r>
              <a:rPr lang="en-ZA" dirty="0"/>
              <a:t>Advance research and knowledge </a:t>
            </a:r>
            <a:r>
              <a:rPr lang="en-ZA" dirty="0" smtClean="0"/>
              <a:t>production</a:t>
            </a:r>
          </a:p>
          <a:p>
            <a:r>
              <a:rPr lang="en-ZA" dirty="0"/>
              <a:t>Develop Research </a:t>
            </a:r>
            <a:r>
              <a:rPr lang="en-ZA" dirty="0" smtClean="0"/>
              <a:t>Centres</a:t>
            </a:r>
          </a:p>
          <a:p>
            <a:r>
              <a:rPr lang="en-ZA" dirty="0"/>
              <a:t>Develop </a:t>
            </a:r>
            <a:r>
              <a:rPr lang="en-ZA" dirty="0" smtClean="0"/>
              <a:t>infrastructure</a:t>
            </a:r>
          </a:p>
          <a:p>
            <a:r>
              <a:rPr lang="en-ZA" dirty="0"/>
              <a:t>Develop Information and Communications Technology (ICT)</a:t>
            </a:r>
          </a:p>
          <a:p>
            <a:r>
              <a:rPr lang="en-ZA" dirty="0"/>
              <a:t>Ensure Financial </a:t>
            </a:r>
            <a:r>
              <a:rPr lang="en-ZA" dirty="0" smtClean="0"/>
              <a:t>sustainability</a:t>
            </a:r>
          </a:p>
          <a:p>
            <a:r>
              <a:rPr lang="en-ZA" dirty="0"/>
              <a:t>Maintain high levels of Governance</a:t>
            </a:r>
          </a:p>
        </p:txBody>
      </p:sp>
    </p:spTree>
    <p:extLst>
      <p:ext uri="{BB962C8B-B14F-4D97-AF65-F5344CB8AC3E}">
        <p14:creationId xmlns:p14="http://schemas.microsoft.com/office/powerpoint/2010/main" val="486364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Improve on the Reputation</a:t>
            </a:r>
            <a:endParaRPr lang="en-ZA" dirty="0"/>
          </a:p>
        </p:txBody>
      </p:sp>
      <p:sp>
        <p:nvSpPr>
          <p:cNvPr id="3" name="Content Placeholder 2"/>
          <p:cNvSpPr>
            <a:spLocks noGrp="1"/>
          </p:cNvSpPr>
          <p:nvPr>
            <p:ph idx="1"/>
          </p:nvPr>
        </p:nvSpPr>
        <p:spPr/>
        <p:txBody>
          <a:bodyPr/>
          <a:lstStyle/>
          <a:p>
            <a:r>
              <a:rPr lang="en-ZA" dirty="0" err="1"/>
              <a:t>Sefako</a:t>
            </a:r>
            <a:r>
              <a:rPr lang="en-ZA" dirty="0"/>
              <a:t> </a:t>
            </a:r>
            <a:r>
              <a:rPr lang="en-ZA" dirty="0" err="1"/>
              <a:t>Makgatho</a:t>
            </a:r>
            <a:r>
              <a:rPr lang="en-ZA" dirty="0"/>
              <a:t> needs to set its goal for quality to be high enough to encourage the best applicants to apply for admission. </a:t>
            </a:r>
            <a:endParaRPr lang="en-ZA" dirty="0" smtClean="0"/>
          </a:p>
          <a:p>
            <a:r>
              <a:rPr lang="en-ZA" dirty="0" smtClean="0"/>
              <a:t>The </a:t>
            </a:r>
            <a:r>
              <a:rPr lang="en-ZA" dirty="0"/>
              <a:t>yardstick for selecting candidates is a scholastic aptitude test which all applicants should write. SMU must  develop this entrance exam. </a:t>
            </a:r>
            <a:endParaRPr lang="en-ZA" dirty="0" smtClean="0"/>
          </a:p>
          <a:p>
            <a:r>
              <a:rPr lang="en-ZA" dirty="0" smtClean="0"/>
              <a:t>To </a:t>
            </a:r>
            <a:r>
              <a:rPr lang="en-ZA" dirty="0"/>
              <a:t>ensure that students from poor socioeconomic background  perform well above average in test scores, SMU will offer free preparatory classes.</a:t>
            </a:r>
          </a:p>
          <a:p>
            <a:endParaRPr lang="en-ZA" dirty="0"/>
          </a:p>
        </p:txBody>
      </p:sp>
    </p:spTree>
    <p:extLst>
      <p:ext uri="{BB962C8B-B14F-4D97-AF65-F5344CB8AC3E}">
        <p14:creationId xmlns:p14="http://schemas.microsoft.com/office/powerpoint/2010/main" val="1525745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Funding</a:t>
            </a:r>
            <a:endParaRPr lang="en-ZA" dirty="0"/>
          </a:p>
        </p:txBody>
      </p:sp>
      <p:sp>
        <p:nvSpPr>
          <p:cNvPr id="3" name="Content Placeholder 2"/>
          <p:cNvSpPr>
            <a:spLocks noGrp="1"/>
          </p:cNvSpPr>
          <p:nvPr>
            <p:ph idx="1"/>
          </p:nvPr>
        </p:nvSpPr>
        <p:spPr/>
        <p:txBody>
          <a:bodyPr/>
          <a:lstStyle/>
          <a:p>
            <a:r>
              <a:rPr lang="en-ZA" dirty="0" smtClean="0"/>
              <a:t>To be one of the 100 universities in the world, SMU will</a:t>
            </a:r>
          </a:p>
          <a:p>
            <a:r>
              <a:rPr lang="en-ZA" dirty="0" smtClean="0"/>
              <a:t>Government funding and subsidies</a:t>
            </a:r>
          </a:p>
          <a:p>
            <a:r>
              <a:rPr lang="en-ZA" dirty="0" smtClean="0"/>
              <a:t>Student enrolment</a:t>
            </a:r>
          </a:p>
          <a:p>
            <a:r>
              <a:rPr lang="en-ZA" dirty="0" smtClean="0"/>
              <a:t>Research grants from domestic and international sources</a:t>
            </a:r>
          </a:p>
          <a:p>
            <a:r>
              <a:rPr lang="en-ZA" dirty="0" smtClean="0"/>
              <a:t>It will seek NRF Chairs</a:t>
            </a:r>
          </a:p>
          <a:p>
            <a:r>
              <a:rPr lang="en-ZA" dirty="0" smtClean="0"/>
              <a:t>SMU  will seek </a:t>
            </a:r>
            <a:r>
              <a:rPr lang="en-ZA" dirty="0"/>
              <a:t>funding through </a:t>
            </a:r>
            <a:r>
              <a:rPr lang="en-ZA" dirty="0" smtClean="0"/>
              <a:t>endowments; the </a:t>
            </a:r>
            <a:r>
              <a:rPr lang="en-ZA" dirty="0"/>
              <a:t>interest from this money will be used to fund top researchers, support  faculty and students and development of courses, the rest will be invested.</a:t>
            </a:r>
          </a:p>
          <a:p>
            <a:endParaRPr lang="en-ZA" dirty="0"/>
          </a:p>
        </p:txBody>
      </p:sp>
    </p:spTree>
    <p:extLst>
      <p:ext uri="{BB962C8B-B14F-4D97-AF65-F5344CB8AC3E}">
        <p14:creationId xmlns:p14="http://schemas.microsoft.com/office/powerpoint/2010/main" val="30597065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Faculty Recruitment to make the </a:t>
            </a:r>
            <a:r>
              <a:rPr lang="en-ZA" dirty="0" err="1" smtClean="0"/>
              <a:t>univeristy</a:t>
            </a:r>
            <a:r>
              <a:rPr lang="en-ZA" dirty="0" smtClean="0"/>
              <a:t> </a:t>
            </a:r>
            <a:r>
              <a:rPr lang="en-ZA" dirty="0" err="1" smtClean="0"/>
              <a:t>prestigeous</a:t>
            </a:r>
            <a:endParaRPr lang="en-ZA" dirty="0"/>
          </a:p>
        </p:txBody>
      </p:sp>
      <p:sp>
        <p:nvSpPr>
          <p:cNvPr id="3" name="Content Placeholder 2"/>
          <p:cNvSpPr>
            <a:spLocks noGrp="1"/>
          </p:cNvSpPr>
          <p:nvPr>
            <p:ph idx="1"/>
          </p:nvPr>
        </p:nvSpPr>
        <p:spPr/>
        <p:txBody>
          <a:bodyPr/>
          <a:lstStyle/>
          <a:p>
            <a:r>
              <a:rPr lang="en-ZA" dirty="0"/>
              <a:t>To become one of the top 100 universities in the world, </a:t>
            </a:r>
            <a:r>
              <a:rPr lang="en-ZA" dirty="0" err="1"/>
              <a:t>Sefako</a:t>
            </a:r>
            <a:r>
              <a:rPr lang="en-ZA" dirty="0"/>
              <a:t> </a:t>
            </a:r>
            <a:r>
              <a:rPr lang="en-ZA" dirty="0" err="1"/>
              <a:t>Makgatho</a:t>
            </a:r>
            <a:r>
              <a:rPr lang="en-ZA" dirty="0"/>
              <a:t> Health Sciences University will recruit top class faculty outside of the South African universities so as not to drain the current pool of faculty in other universities. </a:t>
            </a:r>
            <a:endParaRPr lang="en-ZA" dirty="0" smtClean="0"/>
          </a:p>
          <a:p>
            <a:endParaRPr lang="en-ZA" dirty="0" smtClean="0"/>
          </a:p>
          <a:p>
            <a:r>
              <a:rPr lang="en-ZA" dirty="0" smtClean="0"/>
              <a:t>Furthermore</a:t>
            </a:r>
            <a:r>
              <a:rPr lang="en-ZA" dirty="0"/>
              <a:t>, the SMU will grow its own timber by sending post-doctoral students to some of the top 30 universities to be trained in teaching content courses as well as  learning to write winning research proposals to be conducted in partnership with faculty in those universities.  </a:t>
            </a:r>
          </a:p>
        </p:txBody>
      </p:sp>
    </p:spTree>
    <p:extLst>
      <p:ext uri="{BB962C8B-B14F-4D97-AF65-F5344CB8AC3E}">
        <p14:creationId xmlns:p14="http://schemas.microsoft.com/office/powerpoint/2010/main" val="42563826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New positions advertised</a:t>
            </a:r>
            <a:endParaRPr lang="en-ZA" dirty="0"/>
          </a:p>
        </p:txBody>
      </p:sp>
      <p:sp>
        <p:nvSpPr>
          <p:cNvPr id="5" name="Content Placeholder 4"/>
          <p:cNvSpPr>
            <a:spLocks noGrp="1"/>
          </p:cNvSpPr>
          <p:nvPr>
            <p:ph idx="1"/>
          </p:nvPr>
        </p:nvSpPr>
        <p:spPr/>
        <p:txBody>
          <a:bodyPr/>
          <a:lstStyle/>
          <a:p>
            <a:r>
              <a:rPr lang="en-ZA" dirty="0" smtClean="0"/>
              <a:t>Vice-Chancellor- 5 years</a:t>
            </a:r>
          </a:p>
          <a:p>
            <a:r>
              <a:rPr lang="en-ZA" dirty="0" smtClean="0"/>
              <a:t>COO- Five years</a:t>
            </a:r>
          </a:p>
          <a:p>
            <a:r>
              <a:rPr lang="en-ZA" dirty="0" smtClean="0"/>
              <a:t>Interim Registrar </a:t>
            </a:r>
          </a:p>
          <a:p>
            <a:r>
              <a:rPr lang="en-ZA" dirty="0" smtClean="0"/>
              <a:t>Executive Administration Assistant : Mercia Masilela appointed</a:t>
            </a:r>
            <a:endParaRPr lang="en-ZA" dirty="0"/>
          </a:p>
          <a:p>
            <a:r>
              <a:rPr lang="en-ZA" smtClean="0"/>
              <a:t>8 </a:t>
            </a:r>
            <a:r>
              <a:rPr lang="en-ZA" dirty="0" smtClean="0"/>
              <a:t>faculty positions advertised- Need post-docs to be trained in offering the new PQM.</a:t>
            </a:r>
          </a:p>
          <a:p>
            <a:endParaRPr lang="en-ZA" dirty="0"/>
          </a:p>
        </p:txBody>
      </p:sp>
    </p:spTree>
    <p:extLst>
      <p:ext uri="{BB962C8B-B14F-4D97-AF65-F5344CB8AC3E}">
        <p14:creationId xmlns:p14="http://schemas.microsoft.com/office/powerpoint/2010/main" val="2934986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Research </a:t>
            </a:r>
            <a:r>
              <a:rPr lang="en-ZA" dirty="0" err="1" smtClean="0"/>
              <a:t>Centers</a:t>
            </a:r>
            <a:endParaRPr lang="en-ZA" dirty="0"/>
          </a:p>
        </p:txBody>
      </p:sp>
      <p:sp>
        <p:nvSpPr>
          <p:cNvPr id="3" name="Content Placeholder 2"/>
          <p:cNvSpPr>
            <a:spLocks noGrp="1"/>
          </p:cNvSpPr>
          <p:nvPr>
            <p:ph idx="1"/>
          </p:nvPr>
        </p:nvSpPr>
        <p:spPr/>
        <p:txBody>
          <a:bodyPr>
            <a:normAutofit/>
          </a:bodyPr>
          <a:lstStyle/>
          <a:p>
            <a:r>
              <a:rPr lang="en-US" dirty="0"/>
              <a:t>The university will strengthen its research capacity to win grants from domestic and prestigious international </a:t>
            </a:r>
            <a:r>
              <a:rPr lang="en-US" dirty="0" smtClean="0"/>
              <a:t>organizations</a:t>
            </a:r>
          </a:p>
          <a:p>
            <a:endParaRPr lang="en-US" dirty="0"/>
          </a:p>
          <a:p>
            <a:r>
              <a:rPr lang="en-US" dirty="0" smtClean="0"/>
              <a:t>The </a:t>
            </a:r>
            <a:r>
              <a:rPr lang="en-US" dirty="0" err="1"/>
              <a:t>centre</a:t>
            </a:r>
            <a:r>
              <a:rPr lang="en-US" dirty="0"/>
              <a:t> will have up to 50 senior researchers dedicated to conducting research and all faculty to participate in research studies as principal investigators, or as co-investigators and use  research information to improve their teaching.  </a:t>
            </a:r>
            <a:endParaRPr lang="en-US" dirty="0" smtClean="0"/>
          </a:p>
          <a:p>
            <a:r>
              <a:rPr lang="en-US" dirty="0" smtClean="0"/>
              <a:t>The </a:t>
            </a:r>
            <a:r>
              <a:rPr lang="en-US" dirty="0"/>
              <a:t>research </a:t>
            </a:r>
            <a:r>
              <a:rPr lang="en-US" dirty="0" err="1"/>
              <a:t>centre</a:t>
            </a:r>
            <a:r>
              <a:rPr lang="en-US" dirty="0"/>
              <a:t> will house a total of 60 local </a:t>
            </a:r>
            <a:r>
              <a:rPr lang="en-US" dirty="0" err="1"/>
              <a:t>honours</a:t>
            </a:r>
            <a:r>
              <a:rPr lang="en-US" dirty="0"/>
              <a:t>, masters and doctoral students as well as post-docs and 20 international </a:t>
            </a:r>
            <a:r>
              <a:rPr lang="en-US" dirty="0" smtClean="0"/>
              <a:t>researchers</a:t>
            </a:r>
            <a:r>
              <a:rPr lang="en-US" dirty="0"/>
              <a:t>.</a:t>
            </a:r>
            <a:endParaRPr lang="en-ZA" dirty="0"/>
          </a:p>
        </p:txBody>
      </p:sp>
    </p:spTree>
    <p:extLst>
      <p:ext uri="{BB962C8B-B14F-4D97-AF65-F5344CB8AC3E}">
        <p14:creationId xmlns:p14="http://schemas.microsoft.com/office/powerpoint/2010/main" val="900138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dirty="0" smtClean="0"/>
              <a:t>Terms of reference for the IC</a:t>
            </a:r>
            <a:endParaRPr lang="en-ZA" dirty="0"/>
          </a:p>
        </p:txBody>
      </p:sp>
      <p:sp>
        <p:nvSpPr>
          <p:cNvPr id="3" name="Content Placeholder 2"/>
          <p:cNvSpPr>
            <a:spLocks noGrp="1"/>
          </p:cNvSpPr>
          <p:nvPr>
            <p:ph idx="1"/>
          </p:nvPr>
        </p:nvSpPr>
        <p:spPr>
          <a:xfrm>
            <a:off x="457200" y="1367327"/>
            <a:ext cx="8229600" cy="4758836"/>
          </a:xfrm>
        </p:spPr>
        <p:txBody>
          <a:bodyPr>
            <a:normAutofit/>
          </a:bodyPr>
          <a:lstStyle/>
          <a:p>
            <a:pPr marL="457200" lvl="0" indent="-457200">
              <a:lnSpc>
                <a:spcPct val="110000"/>
              </a:lnSpc>
              <a:buFont typeface="+mj-lt"/>
              <a:buAutoNum type="arabicPeriod"/>
            </a:pPr>
            <a:r>
              <a:rPr lang="en-ZA" dirty="0" smtClean="0"/>
              <a:t>Appoint </a:t>
            </a:r>
            <a:r>
              <a:rPr lang="en-ZA" dirty="0"/>
              <a:t>an interim </a:t>
            </a:r>
            <a:r>
              <a:rPr lang="en-ZA" dirty="0" smtClean="0"/>
              <a:t> executive management </a:t>
            </a:r>
            <a:r>
              <a:rPr lang="en-ZA" dirty="0"/>
              <a:t>to manage the day to day </a:t>
            </a:r>
            <a:r>
              <a:rPr lang="en-ZA" dirty="0" smtClean="0"/>
              <a:t>activities—</a:t>
            </a:r>
            <a:r>
              <a:rPr lang="en-ZA" dirty="0" smtClean="0">
                <a:solidFill>
                  <a:srgbClr val="FF0000"/>
                </a:solidFill>
              </a:rPr>
              <a:t>DHET has facilitated </a:t>
            </a:r>
            <a:r>
              <a:rPr lang="en-ZA" dirty="0" smtClean="0">
                <a:solidFill>
                  <a:srgbClr val="FF0000"/>
                </a:solidFill>
              </a:rPr>
              <a:t>secondment of MEDUNSA staff to SMU: Campus </a:t>
            </a:r>
            <a:r>
              <a:rPr lang="en-ZA" dirty="0" smtClean="0">
                <a:solidFill>
                  <a:srgbClr val="FF0000"/>
                </a:solidFill>
              </a:rPr>
              <a:t>Manager;   </a:t>
            </a:r>
            <a:r>
              <a:rPr lang="en-ZA" dirty="0" smtClean="0">
                <a:solidFill>
                  <a:srgbClr val="FF0000"/>
                </a:solidFill>
              </a:rPr>
              <a:t>Finance </a:t>
            </a:r>
            <a:r>
              <a:rPr lang="en-ZA" dirty="0" smtClean="0">
                <a:solidFill>
                  <a:srgbClr val="FF0000"/>
                </a:solidFill>
              </a:rPr>
              <a:t>Manager;   </a:t>
            </a:r>
            <a:r>
              <a:rPr lang="en-ZA" dirty="0" smtClean="0">
                <a:solidFill>
                  <a:srgbClr val="FF0000"/>
                </a:solidFill>
              </a:rPr>
              <a:t>Human Resource </a:t>
            </a:r>
            <a:r>
              <a:rPr lang="en-ZA" dirty="0" smtClean="0">
                <a:solidFill>
                  <a:srgbClr val="FF0000"/>
                </a:solidFill>
              </a:rPr>
              <a:t>Manager, Academic executive dean,  </a:t>
            </a:r>
            <a:r>
              <a:rPr lang="en-ZA" dirty="0" smtClean="0">
                <a:solidFill>
                  <a:srgbClr val="FF0000"/>
                </a:solidFill>
              </a:rPr>
              <a:t>Registrar</a:t>
            </a:r>
            <a:endParaRPr lang="en-ZA" dirty="0" smtClean="0"/>
          </a:p>
          <a:p>
            <a:pPr marL="457200" lvl="0" indent="-457200">
              <a:lnSpc>
                <a:spcPct val="110000"/>
              </a:lnSpc>
              <a:buFont typeface="+mj-lt"/>
              <a:buAutoNum type="arabicPeriod"/>
            </a:pPr>
            <a:r>
              <a:rPr lang="en-ZA" dirty="0"/>
              <a:t>C</a:t>
            </a:r>
            <a:r>
              <a:rPr lang="en-ZA" dirty="0" smtClean="0"/>
              <a:t>onstitute  </a:t>
            </a:r>
            <a:r>
              <a:rPr lang="en-ZA" dirty="0"/>
              <a:t>a Council </a:t>
            </a:r>
            <a:r>
              <a:rPr lang="en-ZA" dirty="0" smtClean="0"/>
              <a:t>–</a:t>
            </a:r>
            <a:r>
              <a:rPr lang="en-ZA" dirty="0" smtClean="0">
                <a:solidFill>
                  <a:srgbClr val="FF0000"/>
                </a:solidFill>
              </a:rPr>
              <a:t>To be appointed in January and to meet in February</a:t>
            </a:r>
            <a:r>
              <a:rPr lang="en-ZA" dirty="0" smtClean="0"/>
              <a:t> </a:t>
            </a:r>
          </a:p>
          <a:p>
            <a:pPr marL="457200" lvl="0" indent="-457200">
              <a:lnSpc>
                <a:spcPct val="110000"/>
              </a:lnSpc>
              <a:buFont typeface="+mj-lt"/>
              <a:buAutoNum type="arabicPeriod"/>
            </a:pPr>
            <a:r>
              <a:rPr lang="en-ZA" dirty="0" smtClean="0"/>
              <a:t>Oversee </a:t>
            </a:r>
            <a:r>
              <a:rPr lang="en-ZA" dirty="0"/>
              <a:t>the finalization of the feasibility study relating to the establishment of the new university that includes the new university’s clinical training platform that should be synchronised, aligned and </a:t>
            </a:r>
            <a:r>
              <a:rPr lang="en-ZA" dirty="0" smtClean="0"/>
              <a:t>completed-</a:t>
            </a:r>
          </a:p>
        </p:txBody>
      </p:sp>
    </p:spTree>
    <p:extLst>
      <p:ext uri="{BB962C8B-B14F-4D97-AF65-F5344CB8AC3E}">
        <p14:creationId xmlns:p14="http://schemas.microsoft.com/office/powerpoint/2010/main" val="28886589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Progress</a:t>
            </a:r>
            <a:endParaRPr lang="en-ZA" dirty="0"/>
          </a:p>
        </p:txBody>
      </p:sp>
      <p:sp>
        <p:nvSpPr>
          <p:cNvPr id="3" name="Content Placeholder 2"/>
          <p:cNvSpPr>
            <a:spLocks noGrp="1"/>
          </p:cNvSpPr>
          <p:nvPr>
            <p:ph idx="1"/>
          </p:nvPr>
        </p:nvSpPr>
        <p:spPr/>
        <p:txBody>
          <a:bodyPr>
            <a:normAutofit fontScale="85000" lnSpcReduction="10000"/>
          </a:bodyPr>
          <a:lstStyle/>
          <a:p>
            <a:r>
              <a:rPr lang="en-ZA" dirty="0" smtClean="0"/>
              <a:t>Concept note on the research </a:t>
            </a:r>
            <a:r>
              <a:rPr lang="en-ZA" dirty="0" err="1" smtClean="0"/>
              <a:t>centers</a:t>
            </a:r>
            <a:r>
              <a:rPr lang="en-ZA" dirty="0" smtClean="0"/>
              <a:t> to be established is in draft form:</a:t>
            </a:r>
          </a:p>
          <a:p>
            <a:pPr lvl="1"/>
            <a:r>
              <a:rPr lang="en-ZA" dirty="0"/>
              <a:t>Clinical Research Unit (</a:t>
            </a:r>
            <a:r>
              <a:rPr lang="en-ZA" dirty="0" err="1"/>
              <a:t>MeCRU</a:t>
            </a:r>
            <a:r>
              <a:rPr lang="en-ZA" dirty="0"/>
              <a:t>) to be transformed into the Medical Research Council Clinical Research Centre and incorporate Clinical HIV and TB Research </a:t>
            </a:r>
          </a:p>
          <a:p>
            <a:pPr lvl="1"/>
            <a:r>
              <a:rPr lang="en-ZA" dirty="0"/>
              <a:t>Centre for Health Services  Research (CHS)</a:t>
            </a:r>
          </a:p>
          <a:p>
            <a:pPr lvl="1"/>
            <a:r>
              <a:rPr lang="en-ZA" dirty="0"/>
              <a:t>Centre for Alcohol and Drug Abuse Research (CADA)</a:t>
            </a:r>
          </a:p>
          <a:p>
            <a:pPr lvl="1"/>
            <a:r>
              <a:rPr lang="en-ZA" dirty="0"/>
              <a:t>Centre for Epidemiological Studies on Non-Communicable Diseases (CENCD)</a:t>
            </a:r>
          </a:p>
          <a:p>
            <a:pPr lvl="1"/>
            <a:r>
              <a:rPr lang="en-ZA" dirty="0"/>
              <a:t>Centre for Maternal and Child Health Studies (CMCH)</a:t>
            </a:r>
          </a:p>
          <a:p>
            <a:pPr lvl="1"/>
            <a:r>
              <a:rPr lang="en-ZA" dirty="0"/>
              <a:t>Centre for the prevention of violence and injury (PVI)</a:t>
            </a:r>
          </a:p>
          <a:p>
            <a:pPr lvl="1"/>
            <a:r>
              <a:rPr lang="en-ZA" dirty="0"/>
              <a:t>Centre for food security and nutrition (FSN)</a:t>
            </a:r>
          </a:p>
          <a:p>
            <a:pPr lvl="1"/>
            <a:r>
              <a:rPr lang="en-ZA" dirty="0"/>
              <a:t>Centre for Mental Health Research (MHR)</a:t>
            </a:r>
          </a:p>
          <a:p>
            <a:pPr lvl="1"/>
            <a:r>
              <a:rPr lang="en-ZA" dirty="0"/>
              <a:t>Biotechnology and Health Care innovation Research Centre (BRC)</a:t>
            </a:r>
          </a:p>
          <a:p>
            <a:pPr lvl="1"/>
            <a:r>
              <a:rPr lang="en-ZA" dirty="0" smtClean="0"/>
              <a:t>Centre </a:t>
            </a:r>
            <a:r>
              <a:rPr lang="en-ZA" dirty="0"/>
              <a:t>for Health Care Leadership (HCL</a:t>
            </a:r>
            <a:r>
              <a:rPr lang="en-ZA" dirty="0" smtClean="0"/>
              <a:t>)</a:t>
            </a:r>
          </a:p>
          <a:p>
            <a:pPr marL="457200" lvl="1" indent="0">
              <a:buNone/>
            </a:pPr>
            <a:r>
              <a:rPr lang="en-ZA" dirty="0" smtClean="0"/>
              <a:t>To be established over 10 years-2 per year</a:t>
            </a:r>
            <a:endParaRPr lang="en-ZA" dirty="0"/>
          </a:p>
        </p:txBody>
      </p:sp>
    </p:spTree>
    <p:extLst>
      <p:ext uri="{BB962C8B-B14F-4D97-AF65-F5344CB8AC3E}">
        <p14:creationId xmlns:p14="http://schemas.microsoft.com/office/powerpoint/2010/main" val="13461948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648" y="3052562"/>
            <a:ext cx="7399867" cy="580495"/>
          </a:xfrm>
        </p:spPr>
        <p:txBody>
          <a:bodyPr>
            <a:normAutofit fontScale="90000"/>
          </a:bodyPr>
          <a:lstStyle/>
          <a:p>
            <a:r>
              <a:rPr lang="en-ZA" dirty="0" smtClean="0"/>
              <a:t>Progress: Academic Planning</a:t>
            </a:r>
            <a:endParaRPr lang="en-ZA" dirty="0"/>
          </a:p>
        </p:txBody>
      </p:sp>
      <p:sp>
        <p:nvSpPr>
          <p:cNvPr id="3" name="Content Placeholder 2"/>
          <p:cNvSpPr>
            <a:spLocks noGrp="1"/>
          </p:cNvSpPr>
          <p:nvPr>
            <p:ph idx="1"/>
          </p:nvPr>
        </p:nvSpPr>
        <p:spPr/>
        <p:txBody>
          <a:bodyPr/>
          <a:lstStyle/>
          <a:p>
            <a:endParaRPr lang="en-ZA"/>
          </a:p>
        </p:txBody>
      </p:sp>
    </p:spTree>
    <p:extLst>
      <p:ext uri="{BB962C8B-B14F-4D97-AF65-F5344CB8AC3E}">
        <p14:creationId xmlns:p14="http://schemas.microsoft.com/office/powerpoint/2010/main" val="22803988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z="2700" dirty="0" smtClean="0"/>
              <a:t>Proposed new course  2011 contributed by </a:t>
            </a:r>
            <a:r>
              <a:rPr lang="en-ZA" sz="2700" dirty="0"/>
              <a:t>The Johns Hopkins University.</a:t>
            </a:r>
            <a:br>
              <a:rPr lang="en-ZA" sz="2700" dirty="0"/>
            </a:br>
            <a:r>
              <a:rPr lang="en-ZA" sz="2700" dirty="0"/>
              <a:t>Creative Commons </a:t>
            </a:r>
            <a:r>
              <a:rPr lang="en-ZA" sz="2700" dirty="0" smtClean="0"/>
              <a:t>BY-NC-SA</a:t>
            </a:r>
            <a:r>
              <a:rPr lang="en-ZA" dirty="0"/>
              <a:t/>
            </a:r>
            <a:br>
              <a:rPr lang="en-ZA" dirty="0"/>
            </a:br>
            <a:endParaRPr lang="en-ZA" dirty="0"/>
          </a:p>
        </p:txBody>
      </p:sp>
      <p:sp>
        <p:nvSpPr>
          <p:cNvPr id="3" name="Content Placeholder 2"/>
          <p:cNvSpPr>
            <a:spLocks noGrp="1"/>
          </p:cNvSpPr>
          <p:nvPr>
            <p:ph sz="half" idx="1"/>
          </p:nvPr>
        </p:nvSpPr>
        <p:spPr/>
        <p:txBody>
          <a:bodyPr>
            <a:normAutofit fontScale="77500" lnSpcReduction="20000"/>
          </a:bodyPr>
          <a:lstStyle/>
          <a:p>
            <a:r>
              <a:rPr lang="en-ZA" dirty="0"/>
              <a:t>History of Public </a:t>
            </a:r>
            <a:r>
              <a:rPr lang="en-ZA" dirty="0" smtClean="0"/>
              <a:t>Health</a:t>
            </a:r>
          </a:p>
          <a:p>
            <a:r>
              <a:rPr lang="en-ZA" dirty="0"/>
              <a:t>Public Health </a:t>
            </a:r>
            <a:r>
              <a:rPr lang="en-ZA" dirty="0" smtClean="0"/>
              <a:t>Biology</a:t>
            </a:r>
          </a:p>
          <a:p>
            <a:r>
              <a:rPr lang="en-ZA" dirty="0"/>
              <a:t>Public Health Practice </a:t>
            </a:r>
            <a:r>
              <a:rPr lang="en-ZA" dirty="0" smtClean="0"/>
              <a:t>101</a:t>
            </a:r>
          </a:p>
          <a:p>
            <a:r>
              <a:rPr lang="en-ZA" dirty="0" smtClean="0"/>
              <a:t>Introduction </a:t>
            </a:r>
            <a:r>
              <a:rPr lang="en-ZA" dirty="0"/>
              <a:t>to Biostatistics</a:t>
            </a:r>
            <a:endParaRPr lang="en-ZA" b="1" dirty="0"/>
          </a:p>
          <a:p>
            <a:r>
              <a:rPr lang="en-ZA" dirty="0" smtClean="0"/>
              <a:t>Bioinformatics</a:t>
            </a:r>
            <a:r>
              <a:rPr lang="en-ZA" dirty="0"/>
              <a:t>: Life Sciences on Your </a:t>
            </a:r>
            <a:r>
              <a:rPr lang="en-ZA" dirty="0" smtClean="0"/>
              <a:t>Computer</a:t>
            </a:r>
          </a:p>
          <a:p>
            <a:r>
              <a:rPr lang="en-ZA" dirty="0"/>
              <a:t>Health for All Through Primary Health </a:t>
            </a:r>
            <a:r>
              <a:rPr lang="en-ZA" dirty="0" smtClean="0"/>
              <a:t>Care</a:t>
            </a:r>
          </a:p>
          <a:p>
            <a:endParaRPr lang="en-ZA" dirty="0"/>
          </a:p>
          <a:p>
            <a:endParaRPr lang="en-ZA" dirty="0"/>
          </a:p>
          <a:p>
            <a:endParaRPr lang="en-ZA" dirty="0"/>
          </a:p>
          <a:p>
            <a:endParaRPr lang="en-ZA" dirty="0"/>
          </a:p>
          <a:p>
            <a:endParaRPr lang="en-ZA" dirty="0"/>
          </a:p>
        </p:txBody>
      </p:sp>
      <p:sp>
        <p:nvSpPr>
          <p:cNvPr id="4" name="Content Placeholder 3"/>
          <p:cNvSpPr>
            <a:spLocks noGrp="1"/>
          </p:cNvSpPr>
          <p:nvPr>
            <p:ph sz="half" idx="2"/>
          </p:nvPr>
        </p:nvSpPr>
        <p:spPr>
          <a:xfrm>
            <a:off x="4419600" y="1600200"/>
            <a:ext cx="4267200" cy="4525963"/>
          </a:xfrm>
        </p:spPr>
        <p:txBody>
          <a:bodyPr>
            <a:normAutofit fontScale="77500" lnSpcReduction="20000"/>
          </a:bodyPr>
          <a:lstStyle/>
          <a:p>
            <a:r>
              <a:rPr lang="en-ZA" dirty="0"/>
              <a:t>Fundamentals of Epidemiology I</a:t>
            </a:r>
          </a:p>
          <a:p>
            <a:r>
              <a:rPr lang="en-ZA" dirty="0"/>
              <a:t>Fundamentals of Epidemiology II</a:t>
            </a:r>
          </a:p>
          <a:p>
            <a:r>
              <a:rPr lang="en-ZA" dirty="0" smtClean="0"/>
              <a:t>Reproductive </a:t>
            </a:r>
            <a:r>
              <a:rPr lang="en-ZA" dirty="0"/>
              <a:t>and Perinatal Epidemiology</a:t>
            </a:r>
          </a:p>
          <a:p>
            <a:r>
              <a:rPr lang="en-ZA" dirty="0"/>
              <a:t>Epidemiology of Infectious Diseases</a:t>
            </a:r>
          </a:p>
          <a:p>
            <a:r>
              <a:rPr lang="en-ZA" dirty="0"/>
              <a:t>Methods in Biostatistics I</a:t>
            </a:r>
          </a:p>
          <a:p>
            <a:r>
              <a:rPr lang="en-ZA" dirty="0"/>
              <a:t>Statistical Methods for Sample Surveys</a:t>
            </a:r>
          </a:p>
          <a:p>
            <a:r>
              <a:rPr lang="en-ZA" dirty="0"/>
              <a:t>Statistics for Laboratory Scientists I</a:t>
            </a:r>
          </a:p>
          <a:p>
            <a:r>
              <a:rPr lang="en-ZA" dirty="0"/>
              <a:t>Statistics in Psychosocial Research: Measurement</a:t>
            </a:r>
          </a:p>
          <a:p>
            <a:pPr marL="0" indent="0">
              <a:buNone/>
            </a:pPr>
            <a:endParaRPr lang="en-ZA" dirty="0"/>
          </a:p>
        </p:txBody>
      </p:sp>
    </p:spTree>
    <p:extLst>
      <p:ext uri="{BB962C8B-B14F-4D97-AF65-F5344CB8AC3E}">
        <p14:creationId xmlns:p14="http://schemas.microsoft.com/office/powerpoint/2010/main" val="17811882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ZA" dirty="0" smtClean="0"/>
              <a:t>National Health Insurance</a:t>
            </a:r>
            <a:endParaRPr lang="en-ZA" dirty="0"/>
          </a:p>
        </p:txBody>
      </p:sp>
      <p:sp>
        <p:nvSpPr>
          <p:cNvPr id="6" name="Content Placeholder 5"/>
          <p:cNvSpPr>
            <a:spLocks noGrp="1"/>
          </p:cNvSpPr>
          <p:nvPr>
            <p:ph idx="1"/>
          </p:nvPr>
        </p:nvSpPr>
        <p:spPr/>
        <p:txBody>
          <a:bodyPr>
            <a:normAutofit fontScale="92500" lnSpcReduction="10000"/>
          </a:bodyPr>
          <a:lstStyle/>
          <a:p>
            <a:r>
              <a:rPr lang="en-GB" dirty="0"/>
              <a:t>This course aims to enable students to understand the design, organisation and financing of health systems, and efforts to reform the South African health system (introduction of NHI).</a:t>
            </a:r>
            <a:endParaRPr lang="en-ZA" dirty="0"/>
          </a:p>
          <a:p>
            <a:pPr marL="0" indent="0">
              <a:buNone/>
            </a:pPr>
            <a:r>
              <a:rPr lang="en-GB" dirty="0"/>
              <a:t> </a:t>
            </a:r>
            <a:endParaRPr lang="en-ZA" dirty="0"/>
          </a:p>
          <a:p>
            <a:r>
              <a:rPr lang="en-GB" b="1" dirty="0"/>
              <a:t>OBJECTIVES</a:t>
            </a:r>
            <a:endParaRPr lang="en-ZA" dirty="0"/>
          </a:p>
          <a:p>
            <a:pPr marL="0" indent="0">
              <a:buNone/>
            </a:pPr>
            <a:r>
              <a:rPr lang="en-GB" dirty="0"/>
              <a:t>By the end of this Module, students should be able to:</a:t>
            </a:r>
            <a:endParaRPr lang="en-ZA" dirty="0"/>
          </a:p>
          <a:p>
            <a:pPr lvl="0"/>
            <a:r>
              <a:rPr lang="en-GB" dirty="0"/>
              <a:t>understand health systems archetypes and how to assess their performance </a:t>
            </a:r>
            <a:endParaRPr lang="en-ZA" dirty="0"/>
          </a:p>
          <a:p>
            <a:pPr lvl="0"/>
            <a:r>
              <a:rPr lang="en-GB" dirty="0"/>
              <a:t>analyse the South African health system’s strength and challenges;</a:t>
            </a:r>
            <a:endParaRPr lang="en-ZA" dirty="0"/>
          </a:p>
          <a:p>
            <a:pPr lvl="0"/>
            <a:r>
              <a:rPr lang="en-GB" dirty="0"/>
              <a:t>be able to undertake comparative analysis of health system design and organisation;</a:t>
            </a:r>
            <a:endParaRPr lang="en-ZA" dirty="0"/>
          </a:p>
          <a:p>
            <a:pPr lvl="0"/>
            <a:r>
              <a:rPr lang="en-GB" dirty="0"/>
              <a:t>understand and assess the proposed new models of provision and financing of health care in South Africa – National Health Insurance.</a:t>
            </a:r>
            <a:endParaRPr lang="en-ZA" dirty="0"/>
          </a:p>
          <a:p>
            <a:r>
              <a:rPr lang="en-GB" b="1" dirty="0"/>
              <a:t> </a:t>
            </a:r>
            <a:endParaRPr lang="en-ZA" dirty="0"/>
          </a:p>
          <a:p>
            <a:endParaRPr lang="en-ZA" dirty="0"/>
          </a:p>
        </p:txBody>
      </p:sp>
    </p:spTree>
    <p:extLst>
      <p:ext uri="{BB962C8B-B14F-4D97-AF65-F5344CB8AC3E}">
        <p14:creationId xmlns:p14="http://schemas.microsoft.com/office/powerpoint/2010/main" val="20124397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ZA" dirty="0" smtClean="0"/>
              <a:t>School of Humanities: Concept</a:t>
            </a:r>
            <a:endParaRPr lang="en-ZA" dirty="0"/>
          </a:p>
        </p:txBody>
      </p:sp>
      <p:sp>
        <p:nvSpPr>
          <p:cNvPr id="6" name="Content Placeholder 5"/>
          <p:cNvSpPr>
            <a:spLocks noGrp="1"/>
          </p:cNvSpPr>
          <p:nvPr>
            <p:ph idx="1"/>
          </p:nvPr>
        </p:nvSpPr>
        <p:spPr/>
        <p:txBody>
          <a:bodyPr/>
          <a:lstStyle/>
          <a:p>
            <a:pPr marL="0" indent="0">
              <a:buNone/>
            </a:pPr>
            <a:endParaRPr lang="en-US" b="1" i="1" dirty="0"/>
          </a:p>
          <a:p>
            <a:r>
              <a:rPr lang="en-ZA" sz="2800" dirty="0"/>
              <a:t>Medical humanities could be  broadly defined as “an </a:t>
            </a:r>
            <a:r>
              <a:rPr lang="en-ZA" sz="2800" u="sng" dirty="0">
                <a:hlinkClick r:id="rId3" tooltip="Interdisciplinary"/>
              </a:rPr>
              <a:t>interdisciplinary</a:t>
            </a:r>
            <a:r>
              <a:rPr lang="en-ZA" sz="2800" dirty="0"/>
              <a:t> field of </a:t>
            </a:r>
            <a:r>
              <a:rPr lang="en-ZA" sz="2800" u="sng" dirty="0">
                <a:hlinkClick r:id="rId4" tooltip="Medicine"/>
              </a:rPr>
              <a:t>medicine</a:t>
            </a:r>
            <a:r>
              <a:rPr lang="en-ZA" sz="2800" dirty="0"/>
              <a:t> which includes the </a:t>
            </a:r>
            <a:r>
              <a:rPr lang="en-ZA" sz="2800" u="sng" dirty="0">
                <a:hlinkClick r:id="rId5" tooltip="Humanities"/>
              </a:rPr>
              <a:t>humanities</a:t>
            </a:r>
            <a:r>
              <a:rPr lang="en-ZA" sz="2800" dirty="0"/>
              <a:t> (</a:t>
            </a:r>
            <a:r>
              <a:rPr lang="en-ZA" sz="2800" u="sng" dirty="0">
                <a:hlinkClick r:id="rId6" tooltip="Literature"/>
              </a:rPr>
              <a:t>literature</a:t>
            </a:r>
            <a:r>
              <a:rPr lang="en-ZA" sz="2800" dirty="0"/>
              <a:t>, </a:t>
            </a:r>
            <a:r>
              <a:rPr lang="en-ZA" sz="2800" u="sng" dirty="0">
                <a:hlinkClick r:id="rId7" tooltip="Philosophy"/>
              </a:rPr>
              <a:t>philosophy</a:t>
            </a:r>
            <a:r>
              <a:rPr lang="en-ZA" sz="2800" dirty="0"/>
              <a:t>, </a:t>
            </a:r>
            <a:r>
              <a:rPr lang="en-ZA" sz="2800" u="sng" dirty="0">
                <a:hlinkClick r:id="rId8" tooltip="Ethics"/>
              </a:rPr>
              <a:t>ethics</a:t>
            </a:r>
            <a:r>
              <a:rPr lang="en-ZA" sz="2800" dirty="0"/>
              <a:t>, </a:t>
            </a:r>
            <a:r>
              <a:rPr lang="en-ZA" sz="2800" u="sng" dirty="0">
                <a:hlinkClick r:id="rId9" tooltip="History"/>
              </a:rPr>
              <a:t>history</a:t>
            </a:r>
            <a:r>
              <a:rPr lang="en-ZA" sz="2800" dirty="0"/>
              <a:t> and </a:t>
            </a:r>
            <a:r>
              <a:rPr lang="en-ZA" sz="2800" u="sng" dirty="0">
                <a:hlinkClick r:id="rId10" tooltip="Religion"/>
              </a:rPr>
              <a:t>religion</a:t>
            </a:r>
            <a:r>
              <a:rPr lang="en-ZA" sz="2800" dirty="0"/>
              <a:t>), </a:t>
            </a:r>
            <a:r>
              <a:rPr lang="en-ZA" sz="2800" u="sng" dirty="0">
                <a:hlinkClick r:id="rId11" tooltip="Social science"/>
              </a:rPr>
              <a:t>social science</a:t>
            </a:r>
            <a:r>
              <a:rPr lang="en-ZA" sz="2800" dirty="0"/>
              <a:t> (</a:t>
            </a:r>
            <a:r>
              <a:rPr lang="en-ZA" sz="2800" u="sng" dirty="0">
                <a:hlinkClick r:id="rId12" tooltip="Anthropology"/>
              </a:rPr>
              <a:t>anthropology</a:t>
            </a:r>
            <a:r>
              <a:rPr lang="en-ZA" sz="2800" dirty="0"/>
              <a:t>, </a:t>
            </a:r>
            <a:r>
              <a:rPr lang="en-ZA" sz="2800" u="sng" dirty="0">
                <a:hlinkClick r:id="rId13" tooltip="Cultural studies"/>
              </a:rPr>
              <a:t>cultural studies</a:t>
            </a:r>
            <a:r>
              <a:rPr lang="en-ZA" sz="2800" dirty="0"/>
              <a:t>, </a:t>
            </a:r>
            <a:r>
              <a:rPr lang="en-ZA" sz="2800" u="sng" dirty="0">
                <a:hlinkClick r:id="rId14" tooltip="Psychology"/>
              </a:rPr>
              <a:t>psychology</a:t>
            </a:r>
            <a:r>
              <a:rPr lang="en-ZA" sz="2800" dirty="0"/>
              <a:t>, </a:t>
            </a:r>
            <a:r>
              <a:rPr lang="en-ZA" sz="2800" u="sng" dirty="0">
                <a:hlinkClick r:id="rId15" tooltip="Sociology"/>
              </a:rPr>
              <a:t>sociology</a:t>
            </a:r>
            <a:r>
              <a:rPr lang="en-ZA" sz="2800" dirty="0"/>
              <a:t>, </a:t>
            </a:r>
            <a:r>
              <a:rPr lang="en-ZA" sz="2800" u="sng" dirty="0">
                <a:hlinkClick r:id="rId16" tooltip="Health geography"/>
              </a:rPr>
              <a:t>health geography</a:t>
            </a:r>
            <a:r>
              <a:rPr lang="en-ZA" sz="2800" dirty="0"/>
              <a:t>) and the </a:t>
            </a:r>
            <a:r>
              <a:rPr lang="en-ZA" sz="2800" u="sng" dirty="0">
                <a:hlinkClick r:id="rId17" tooltip="Arts"/>
              </a:rPr>
              <a:t>arts</a:t>
            </a:r>
            <a:r>
              <a:rPr lang="en-ZA" sz="2800" dirty="0"/>
              <a:t> (</a:t>
            </a:r>
            <a:r>
              <a:rPr lang="en-ZA" sz="2800" u="sng" dirty="0">
                <a:hlinkClick r:id="rId6" tooltip="Literature"/>
              </a:rPr>
              <a:t>literature</a:t>
            </a:r>
            <a:r>
              <a:rPr lang="en-ZA" sz="2800" dirty="0"/>
              <a:t>, </a:t>
            </a:r>
            <a:r>
              <a:rPr lang="en-ZA" sz="2800" u="sng" dirty="0" err="1">
                <a:hlinkClick r:id="rId18" tooltip="Theater"/>
              </a:rPr>
              <a:t>theater</a:t>
            </a:r>
            <a:r>
              <a:rPr lang="en-ZA" sz="2800" dirty="0"/>
              <a:t>, </a:t>
            </a:r>
            <a:r>
              <a:rPr lang="en-ZA" sz="2800" u="sng" dirty="0">
                <a:hlinkClick r:id="rId19" tooltip="Film"/>
              </a:rPr>
              <a:t>film</a:t>
            </a:r>
            <a:r>
              <a:rPr lang="en-ZA" sz="2800" dirty="0"/>
              <a:t>, and </a:t>
            </a:r>
            <a:r>
              <a:rPr lang="en-ZA" sz="2800" u="sng" dirty="0">
                <a:hlinkClick r:id="rId20" tooltip="Visual arts"/>
              </a:rPr>
              <a:t>visual arts</a:t>
            </a:r>
            <a:r>
              <a:rPr lang="en-ZA" sz="2800" dirty="0"/>
              <a:t>) and their application to </a:t>
            </a:r>
            <a:r>
              <a:rPr lang="en-ZA" sz="2800" u="sng" dirty="0">
                <a:hlinkClick r:id="rId21" tooltip="Medical education"/>
              </a:rPr>
              <a:t>medical education</a:t>
            </a:r>
            <a:r>
              <a:rPr lang="en-ZA" sz="2800" dirty="0"/>
              <a:t> and practice</a:t>
            </a:r>
            <a:r>
              <a:rPr lang="en-ZA" sz="2800" dirty="0" smtClean="0"/>
              <a:t>.</a:t>
            </a:r>
            <a:r>
              <a:rPr lang="en-ZA" sz="2800" u="sng" baseline="30000" dirty="0" smtClean="0"/>
              <a:t>”</a:t>
            </a:r>
            <a:r>
              <a:rPr lang="en-ZA" sz="2800" dirty="0" smtClean="0"/>
              <a:t> </a:t>
            </a:r>
            <a:endParaRPr lang="en-ZA" sz="2800" dirty="0"/>
          </a:p>
          <a:p>
            <a:endParaRPr lang="en-ZA" sz="1600" dirty="0" smtClean="0"/>
          </a:p>
          <a:p>
            <a:r>
              <a:rPr lang="en-ZA" sz="1600" dirty="0" smtClean="0"/>
              <a:t> Source:  </a:t>
            </a:r>
            <a:r>
              <a:rPr lang="en-ZA" sz="1600" dirty="0" err="1" smtClean="0"/>
              <a:t>Aull</a:t>
            </a:r>
            <a:r>
              <a:rPr lang="en-ZA" sz="1600" dirty="0"/>
              <a:t>, </a:t>
            </a:r>
            <a:r>
              <a:rPr lang="en-ZA" sz="1600" dirty="0" err="1"/>
              <a:t>Felice</a:t>
            </a:r>
            <a:r>
              <a:rPr lang="en-ZA" sz="1600" dirty="0"/>
              <a:t>. "Medical Humanities". Medical Humanities Community. New York University School of Medicine</a:t>
            </a:r>
            <a:r>
              <a:rPr lang="en-ZA" sz="2800" dirty="0"/>
              <a:t>. </a:t>
            </a:r>
          </a:p>
        </p:txBody>
      </p:sp>
    </p:spTree>
    <p:extLst>
      <p:ext uri="{BB962C8B-B14F-4D97-AF65-F5344CB8AC3E}">
        <p14:creationId xmlns:p14="http://schemas.microsoft.com/office/powerpoint/2010/main" val="21560822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ZA" dirty="0" smtClean="0"/>
              <a:t>School of Humanities pedagogical </a:t>
            </a:r>
            <a:r>
              <a:rPr lang="en-ZA" dirty="0"/>
              <a:t>principles </a:t>
            </a:r>
            <a:r>
              <a:rPr lang="en-ZA" dirty="0" smtClean="0"/>
              <a:t> </a:t>
            </a:r>
            <a:endParaRPr lang="en-ZA" dirty="0"/>
          </a:p>
        </p:txBody>
      </p:sp>
      <p:sp>
        <p:nvSpPr>
          <p:cNvPr id="3" name="Content Placeholder 2"/>
          <p:cNvSpPr>
            <a:spLocks noGrp="1"/>
          </p:cNvSpPr>
          <p:nvPr>
            <p:ph sz="half" idx="1"/>
          </p:nvPr>
        </p:nvSpPr>
        <p:spPr/>
        <p:txBody>
          <a:bodyPr>
            <a:normAutofit fontScale="70000" lnSpcReduction="20000"/>
          </a:bodyPr>
          <a:lstStyle/>
          <a:p>
            <a:r>
              <a:rPr lang="en-US" b="1" i="1" dirty="0" smtClean="0"/>
              <a:t>Knowledge </a:t>
            </a:r>
            <a:r>
              <a:rPr lang="en-US" b="1" i="1" dirty="0"/>
              <a:t>and Understanding:</a:t>
            </a:r>
            <a:endParaRPr lang="en-ZA" dirty="0"/>
          </a:p>
          <a:p>
            <a:pPr lvl="0"/>
            <a:r>
              <a:rPr lang="en-US" dirty="0"/>
              <a:t>knowledge of content </a:t>
            </a:r>
            <a:endParaRPr lang="en-ZA" dirty="0"/>
          </a:p>
          <a:p>
            <a:pPr lvl="0"/>
            <a:r>
              <a:rPr lang="en-US" dirty="0"/>
              <a:t>understanding of content </a:t>
            </a:r>
            <a:endParaRPr lang="en-ZA" dirty="0"/>
          </a:p>
          <a:p>
            <a:endParaRPr lang="en-US" b="1" i="1" dirty="0" smtClean="0"/>
          </a:p>
          <a:p>
            <a:r>
              <a:rPr lang="en-US" b="1" i="1" dirty="0" smtClean="0"/>
              <a:t>Thinking</a:t>
            </a:r>
            <a:r>
              <a:rPr lang="en-US" b="1" i="1" dirty="0"/>
              <a:t>:</a:t>
            </a:r>
            <a:endParaRPr lang="en-ZA" dirty="0"/>
          </a:p>
          <a:p>
            <a:pPr lvl="0"/>
            <a:r>
              <a:rPr lang="en-US" dirty="0"/>
              <a:t>use of planning skills </a:t>
            </a:r>
            <a:endParaRPr lang="en-ZA" dirty="0"/>
          </a:p>
          <a:p>
            <a:pPr lvl="0"/>
            <a:r>
              <a:rPr lang="en-US" dirty="0"/>
              <a:t>use of processing skills </a:t>
            </a:r>
            <a:endParaRPr lang="en-ZA" dirty="0"/>
          </a:p>
          <a:p>
            <a:pPr lvl="0"/>
            <a:r>
              <a:rPr lang="en-US" dirty="0"/>
              <a:t>use of critical/creative thinking processes </a:t>
            </a:r>
            <a:endParaRPr lang="en-ZA" dirty="0"/>
          </a:p>
          <a:p>
            <a:pPr marL="0" indent="0">
              <a:buNone/>
            </a:pPr>
            <a:r>
              <a:rPr lang="en-US" b="1" i="1" dirty="0"/>
              <a:t> </a:t>
            </a:r>
            <a:endParaRPr lang="en-ZA" dirty="0"/>
          </a:p>
          <a:p>
            <a:pPr lvl="0"/>
            <a:r>
              <a:rPr lang="en-US" b="1" i="1" dirty="0" smtClean="0"/>
              <a:t>Communication:</a:t>
            </a:r>
          </a:p>
          <a:p>
            <a:pPr lvl="0"/>
            <a:r>
              <a:rPr lang="en-US" dirty="0" err="1" smtClean="0"/>
              <a:t>organisation</a:t>
            </a:r>
            <a:r>
              <a:rPr lang="en-US" dirty="0" smtClean="0"/>
              <a:t> </a:t>
            </a:r>
            <a:r>
              <a:rPr lang="en-US" dirty="0"/>
              <a:t>and expression of ideas, information, and understandings in oral, visual, </a:t>
            </a:r>
            <a:r>
              <a:rPr lang="en-US" dirty="0" smtClean="0"/>
              <a:t> and/or </a:t>
            </a:r>
            <a:r>
              <a:rPr lang="en-US" dirty="0"/>
              <a:t>written </a:t>
            </a:r>
            <a:r>
              <a:rPr lang="en-US" dirty="0" smtClean="0"/>
              <a:t>forms</a:t>
            </a:r>
            <a:endParaRPr lang="en-ZA" dirty="0"/>
          </a:p>
        </p:txBody>
      </p:sp>
      <p:sp>
        <p:nvSpPr>
          <p:cNvPr id="5" name="Content Placeholder 4"/>
          <p:cNvSpPr>
            <a:spLocks noGrp="1"/>
          </p:cNvSpPr>
          <p:nvPr>
            <p:ph sz="half" idx="2"/>
          </p:nvPr>
        </p:nvSpPr>
        <p:spPr/>
        <p:txBody>
          <a:bodyPr>
            <a:normAutofit fontScale="70000" lnSpcReduction="20000"/>
          </a:bodyPr>
          <a:lstStyle/>
          <a:p>
            <a:pPr lvl="0"/>
            <a:r>
              <a:rPr lang="en-US" dirty="0"/>
              <a:t>communication for different audiences and purposes in oral, visual, and/or written forms </a:t>
            </a:r>
            <a:endParaRPr lang="en-ZA" dirty="0"/>
          </a:p>
          <a:p>
            <a:endParaRPr lang="en-ZA" dirty="0"/>
          </a:p>
          <a:p>
            <a:pPr lvl="0"/>
            <a:r>
              <a:rPr lang="en-US" dirty="0" smtClean="0"/>
              <a:t>use </a:t>
            </a:r>
            <a:r>
              <a:rPr lang="en-US" dirty="0"/>
              <a:t>of conventions, vocabulary, and terminology of the discipline in oral, visual, and/or </a:t>
            </a:r>
            <a:endParaRPr lang="en-ZA" dirty="0"/>
          </a:p>
          <a:p>
            <a:r>
              <a:rPr lang="en-US" dirty="0"/>
              <a:t>written forms </a:t>
            </a:r>
            <a:endParaRPr lang="en-ZA" dirty="0"/>
          </a:p>
          <a:p>
            <a:pPr marL="0" indent="0">
              <a:buNone/>
            </a:pPr>
            <a:r>
              <a:rPr lang="en-US" b="1" i="1" dirty="0"/>
              <a:t> </a:t>
            </a:r>
            <a:endParaRPr lang="en-ZA" dirty="0"/>
          </a:p>
          <a:p>
            <a:r>
              <a:rPr lang="en-US" b="1" i="1" dirty="0"/>
              <a:t>Application:</a:t>
            </a:r>
            <a:endParaRPr lang="en-ZA" dirty="0"/>
          </a:p>
          <a:p>
            <a:pPr lvl="0"/>
            <a:r>
              <a:rPr lang="en-US" dirty="0"/>
              <a:t>application of knowledge and skills in familiar contexts </a:t>
            </a:r>
            <a:endParaRPr lang="en-ZA" dirty="0"/>
          </a:p>
          <a:p>
            <a:pPr lvl="0"/>
            <a:r>
              <a:rPr lang="en-US" dirty="0"/>
              <a:t>transfer of knowledge and skills to new contexts </a:t>
            </a:r>
            <a:endParaRPr lang="en-ZA" dirty="0"/>
          </a:p>
          <a:p>
            <a:pPr lvl="0"/>
            <a:r>
              <a:rPr lang="en-US" dirty="0"/>
              <a:t>making connections within and between various contexts </a:t>
            </a:r>
            <a:endParaRPr lang="en-ZA" dirty="0"/>
          </a:p>
          <a:p>
            <a:endParaRPr lang="en-ZA" dirty="0"/>
          </a:p>
          <a:p>
            <a:endParaRPr lang="en-ZA" dirty="0"/>
          </a:p>
        </p:txBody>
      </p:sp>
    </p:spTree>
    <p:extLst>
      <p:ext uri="{BB962C8B-B14F-4D97-AF65-F5344CB8AC3E}">
        <p14:creationId xmlns:p14="http://schemas.microsoft.com/office/powerpoint/2010/main" val="27148010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64722232"/>
              </p:ext>
            </p:extLst>
          </p:nvPr>
        </p:nvGraphicFramePr>
        <p:xfrm>
          <a:off x="731519" y="396238"/>
          <a:ext cx="7386321" cy="6439372"/>
        </p:xfrm>
        <a:graphic>
          <a:graphicData uri="http://schemas.openxmlformats.org/drawingml/2006/table">
            <a:tbl>
              <a:tblPr/>
              <a:tblGrid>
                <a:gridCol w="3372622"/>
                <a:gridCol w="1365773"/>
                <a:gridCol w="1337899"/>
                <a:gridCol w="1310027"/>
              </a:tblGrid>
              <a:tr h="253153">
                <a:tc gridSpan="4">
                  <a:txBody>
                    <a:bodyPr/>
                    <a:lstStyle/>
                    <a:p>
                      <a:pPr algn="l" fontAlgn="b"/>
                      <a:r>
                        <a:rPr lang="en-ZA" sz="2000" b="1" i="0" u="none" strike="noStrike" dirty="0">
                          <a:solidFill>
                            <a:srgbClr val="000000"/>
                          </a:solidFill>
                          <a:effectLst/>
                          <a:latin typeface="Arial" panose="020B0604020202020204" pitchFamily="34" charset="0"/>
                          <a:cs typeface="Arial" panose="020B0604020202020204" pitchFamily="34" charset="0"/>
                        </a:rPr>
                        <a:t>Preliminary budget allocations for </a:t>
                      </a:r>
                      <a:r>
                        <a:rPr lang="en-ZA" sz="2000" b="1" i="0" u="none" strike="noStrike" dirty="0" err="1">
                          <a:solidFill>
                            <a:srgbClr val="000000"/>
                          </a:solidFill>
                          <a:effectLst/>
                          <a:latin typeface="Arial" panose="020B0604020202020204" pitchFamily="34" charset="0"/>
                          <a:cs typeface="Arial" panose="020B0604020202020204" pitchFamily="34" charset="0"/>
                        </a:rPr>
                        <a:t>Sefako</a:t>
                      </a:r>
                      <a:r>
                        <a:rPr lang="en-ZA" sz="2000" b="1" i="0" u="none" strike="noStrike" dirty="0">
                          <a:solidFill>
                            <a:srgbClr val="000000"/>
                          </a:solidFill>
                          <a:effectLst/>
                          <a:latin typeface="Arial" panose="020B0604020202020204" pitchFamily="34" charset="0"/>
                          <a:cs typeface="Arial" panose="020B0604020202020204" pitchFamily="34" charset="0"/>
                        </a:rPr>
                        <a:t> </a:t>
                      </a:r>
                      <a:r>
                        <a:rPr lang="en-ZA" sz="2000" b="1" i="0" u="none" strike="noStrike" dirty="0" err="1">
                          <a:solidFill>
                            <a:srgbClr val="000000"/>
                          </a:solidFill>
                          <a:effectLst/>
                          <a:latin typeface="Arial" panose="020B0604020202020204" pitchFamily="34" charset="0"/>
                          <a:cs typeface="Arial" panose="020B0604020202020204" pitchFamily="34" charset="0"/>
                        </a:rPr>
                        <a:t>Makgatho</a:t>
                      </a:r>
                      <a:r>
                        <a:rPr lang="en-ZA" sz="2000" b="1" i="0" u="none" strike="noStrike" dirty="0">
                          <a:solidFill>
                            <a:srgbClr val="000000"/>
                          </a:solidFill>
                          <a:effectLst/>
                          <a:latin typeface="Arial" panose="020B0604020202020204" pitchFamily="34" charset="0"/>
                          <a:cs typeface="Arial" panose="020B0604020202020204" pitchFamily="34" charset="0"/>
                        </a:rPr>
                        <a:t> Health Sciences </a:t>
                      </a:r>
                      <a:r>
                        <a:rPr lang="en-ZA" sz="2000" b="1" i="0" u="none" strike="noStrike" dirty="0" smtClean="0">
                          <a:solidFill>
                            <a:srgbClr val="000000"/>
                          </a:solidFill>
                          <a:effectLst/>
                          <a:latin typeface="Arial" panose="020B0604020202020204" pitchFamily="34" charset="0"/>
                          <a:cs typeface="Arial" panose="020B0604020202020204" pitchFamily="34" charset="0"/>
                        </a:rPr>
                        <a:t>University (DHET: date 9/17/2014)</a:t>
                      </a:r>
                      <a:endParaRPr lang="en-ZA" sz="2000" b="1" i="0" u="none" strike="noStrike" dirty="0">
                        <a:solidFill>
                          <a:srgbClr val="000000"/>
                        </a:solidFill>
                        <a:effectLst/>
                        <a:latin typeface="Arial" panose="020B0604020202020204" pitchFamily="34" charset="0"/>
                        <a:cs typeface="Arial" panose="020B0604020202020204" pitchFamily="34" charset="0"/>
                      </a:endParaRP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dirty="0">
                          <a:solidFill>
                            <a:srgbClr val="000000"/>
                          </a:solidFill>
                          <a:effectLst/>
                          <a:latin typeface="Arial" panose="020B0604020202020204" pitchFamily="34" charset="0"/>
                          <a:cs typeface="Arial" panose="020B0604020202020204" pitchFamily="34" charset="0"/>
                        </a:rPr>
                        <a:t>Units</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1" i="0" u="none" strike="noStrike">
                          <a:solidFill>
                            <a:srgbClr val="000000"/>
                          </a:solidFill>
                          <a:effectLst/>
                          <a:latin typeface="Arial" panose="020B0604020202020204" pitchFamily="34" charset="0"/>
                          <a:cs typeface="Arial" panose="020B0604020202020204" pitchFamily="34" charset="0"/>
                        </a:rPr>
                        <a:t>2014/15</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1" i="0" u="none" strike="noStrike">
                          <a:solidFill>
                            <a:srgbClr val="000000"/>
                          </a:solidFill>
                          <a:effectLst/>
                          <a:latin typeface="Arial" panose="020B0604020202020204" pitchFamily="34" charset="0"/>
                          <a:cs typeface="Arial" panose="020B0604020202020204" pitchFamily="34" charset="0"/>
                        </a:rPr>
                        <a:t>2015/16</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1" i="0" u="none" strike="noStrike">
                          <a:solidFill>
                            <a:srgbClr val="000000"/>
                          </a:solidFill>
                          <a:effectLst/>
                          <a:latin typeface="Arial" panose="020B0604020202020204" pitchFamily="34" charset="0"/>
                          <a:cs typeface="Arial" panose="020B0604020202020204" pitchFamily="34" charset="0"/>
                        </a:rPr>
                        <a:t>R'000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1" i="0" u="none" strike="noStrike">
                          <a:solidFill>
                            <a:srgbClr val="000000"/>
                          </a:solidFill>
                          <a:effectLst/>
                          <a:latin typeface="Arial" panose="020B0604020202020204" pitchFamily="34" charset="0"/>
                          <a:cs typeface="Arial" panose="020B0604020202020204" pitchFamily="34" charset="0"/>
                        </a:rPr>
                        <a:t>R'000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Block Grant</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Teaching input unit</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16 894</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181 621</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Research output unit</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163 950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18 734</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Teaching output unit</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796 525</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15 644</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Institutional factor</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4 223</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45 327</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Subtotal</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1" i="0" u="none" strike="noStrike">
                          <a:solidFill>
                            <a:srgbClr val="000000"/>
                          </a:solidFill>
                          <a:effectLst/>
                          <a:latin typeface="Arial" panose="020B0604020202020204" pitchFamily="34" charset="0"/>
                          <a:cs typeface="Arial" panose="020B0604020202020204" pitchFamily="34" charset="0"/>
                        </a:rPr>
                        <a:t>261 326</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Earmarked grants</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Infrastructure &amp; Efficiency to SMU</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210 000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Infrastructure allocated to UL</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95 000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Clinical Training</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39 253</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Teaching Development</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2 426</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Research Development</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10 000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Foundation Provision</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0" i="0" u="none" strike="noStrike">
                          <a:solidFill>
                            <a:srgbClr val="000000"/>
                          </a:solidFill>
                          <a:effectLst/>
                          <a:latin typeface="Arial" panose="020B0604020202020204" pitchFamily="34" charset="0"/>
                          <a:cs typeface="Arial" panose="020B0604020202020204" pitchFamily="34" charset="0"/>
                        </a:rPr>
                        <a:t>2 626</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Subtotal</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1" i="0" u="none" strike="noStrike">
                          <a:solidFill>
                            <a:srgbClr val="000000"/>
                          </a:solidFill>
                          <a:effectLst/>
                          <a:latin typeface="Arial" panose="020B0604020202020204" pitchFamily="34" charset="0"/>
                          <a:cs typeface="Arial" panose="020B0604020202020204" pitchFamily="34" charset="0"/>
                        </a:rPr>
                        <a:t>305 000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1" i="0" u="none" strike="noStrike">
                          <a:solidFill>
                            <a:srgbClr val="000000"/>
                          </a:solidFill>
                          <a:effectLst/>
                          <a:latin typeface="Arial" panose="020B0604020202020204" pitchFamily="34" charset="0"/>
                          <a:cs typeface="Arial" panose="020B0604020202020204" pitchFamily="34" charset="0"/>
                        </a:rPr>
                        <a:t>54 305</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Total</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1" i="0" u="none" strike="noStrike">
                          <a:solidFill>
                            <a:srgbClr val="000000"/>
                          </a:solidFill>
                          <a:effectLst/>
                          <a:latin typeface="Arial" panose="020B0604020202020204" pitchFamily="34" charset="0"/>
                          <a:cs typeface="Arial" panose="020B0604020202020204" pitchFamily="34" charset="0"/>
                        </a:rPr>
                        <a:t>305 000</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600" b="1" i="0" u="none" strike="noStrike">
                          <a:solidFill>
                            <a:srgbClr val="000000"/>
                          </a:solidFill>
                          <a:effectLst/>
                          <a:latin typeface="Arial" panose="020B0604020202020204" pitchFamily="34" charset="0"/>
                          <a:cs typeface="Arial" panose="020B0604020202020204" pitchFamily="34" charset="0"/>
                        </a:rPr>
                        <a:t>315 631</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Notes</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153">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Units weighted</a:t>
                      </a:r>
                    </a:p>
                  </a:txBody>
                  <a:tcPr marL="7253" marR="7253" marT="725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ZA" sz="1600" b="0" i="0" u="none" strike="noStrike">
                        <a:solidFill>
                          <a:srgbClr val="000000"/>
                        </a:solidFill>
                        <a:effectLst/>
                        <a:latin typeface="Arial" panose="020B0604020202020204" pitchFamily="34" charset="0"/>
                        <a:cs typeface="Arial" panose="020B0604020202020204" pitchFamily="34" charset="0"/>
                      </a:endParaRPr>
                    </a:p>
                  </a:txBody>
                  <a:tcPr marL="7253" marR="7253" marT="7253" marB="0" anchor="b">
                    <a:lnL>
                      <a:noFill/>
                    </a:lnL>
                    <a:lnR>
                      <a:noFill/>
                    </a:lnR>
                    <a:lnT>
                      <a:noFill/>
                    </a:lnT>
                    <a:lnB>
                      <a:noFill/>
                    </a:lnB>
                  </a:tcPr>
                </a:tc>
                <a:tc>
                  <a:txBody>
                    <a:bodyPr/>
                    <a:lstStyle/>
                    <a:p>
                      <a:pPr algn="l" fontAlgn="b"/>
                      <a:endParaRPr lang="en-ZA" sz="1600" b="0" i="0" u="none" strike="noStrike">
                        <a:solidFill>
                          <a:srgbClr val="000000"/>
                        </a:solidFill>
                        <a:effectLst/>
                        <a:latin typeface="Arial" panose="020B0604020202020204" pitchFamily="34" charset="0"/>
                        <a:cs typeface="Arial" panose="020B0604020202020204" pitchFamily="34" charset="0"/>
                      </a:endParaRPr>
                    </a:p>
                  </a:txBody>
                  <a:tcPr marL="7253" marR="7253" marT="7253" marB="0" anchor="b">
                    <a:lnL>
                      <a:noFill/>
                    </a:lnL>
                    <a:lnR>
                      <a:noFill/>
                    </a:lnR>
                    <a:lnT>
                      <a:noFill/>
                    </a:lnT>
                    <a:lnB>
                      <a:noFill/>
                    </a:lnB>
                  </a:tcPr>
                </a:tc>
                <a:tc>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a:t>
                      </a:r>
                    </a:p>
                  </a:txBody>
                  <a:tcPr marL="7253" marR="7253" marT="7253" marB="0" anchor="b">
                    <a:lnL>
                      <a:noFill/>
                    </a:lnL>
                    <a:lnR w="6350" cap="flat" cmpd="sng" algn="ctr">
                      <a:solidFill>
                        <a:srgbClr val="000000"/>
                      </a:solidFill>
                      <a:prstDash val="solid"/>
                      <a:round/>
                      <a:headEnd type="none" w="med" len="med"/>
                      <a:tailEnd type="none" w="med" len="med"/>
                    </a:lnR>
                    <a:lnT>
                      <a:noFill/>
                    </a:lnT>
                    <a:lnB>
                      <a:noFill/>
                    </a:lnB>
                  </a:tcPr>
                </a:tc>
              </a:tr>
              <a:tr h="253153">
                <a:tc gridSpan="4">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Infrastructure funds to UL- Student Housing R60m &amp; BMS building R35m</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ZA"/>
                    </a:p>
                  </a:txBody>
                  <a:tcPr/>
                </a:tc>
                <a:tc hMerge="1">
                  <a:txBody>
                    <a:bodyPr/>
                    <a:lstStyle/>
                    <a:p>
                      <a:endParaRPr lang="en-ZA"/>
                    </a:p>
                  </a:txBody>
                  <a:tcPr/>
                </a:tc>
                <a:tc hMerge="1">
                  <a:txBody>
                    <a:bodyPr/>
                    <a:lstStyle/>
                    <a:p>
                      <a:endParaRPr lang="en-ZA"/>
                    </a:p>
                  </a:txBody>
                  <a:tcPr/>
                </a:tc>
              </a:tr>
              <a:tr h="253153">
                <a:tc gridSpan="4">
                  <a:txBody>
                    <a:bodyPr/>
                    <a:lstStyle/>
                    <a:p>
                      <a:pPr algn="l" fontAlgn="b"/>
                      <a:r>
                        <a:rPr lang="en-ZA" sz="1600" b="0" i="0" u="none" strike="noStrike">
                          <a:solidFill>
                            <a:srgbClr val="000000"/>
                          </a:solidFill>
                          <a:effectLst/>
                          <a:latin typeface="Arial" panose="020B0604020202020204" pitchFamily="34" charset="0"/>
                          <a:cs typeface="Arial" panose="020B0604020202020204" pitchFamily="34" charset="0"/>
                        </a:rPr>
                        <a:t>- RDG - Total UL allocation R17,245m, split not yet finalised, R10m preliminary</a:t>
                      </a:r>
                    </a:p>
                  </a:txBody>
                  <a:tcPr marL="7253" marR="7253" marT="72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tr>
              <a:tr h="253153">
                <a:tc>
                  <a:txBody>
                    <a:bodyPr/>
                    <a:lstStyle/>
                    <a:p>
                      <a:pPr algn="l" fontAlgn="b"/>
                      <a:endParaRPr lang="en-ZA" sz="1600" b="0" i="0" u="none" strike="noStrike">
                        <a:solidFill>
                          <a:srgbClr val="000000"/>
                        </a:solidFill>
                        <a:effectLst/>
                        <a:latin typeface="Arial" panose="020B0604020202020204" pitchFamily="34" charset="0"/>
                        <a:cs typeface="Arial" panose="020B0604020202020204" pitchFamily="34" charset="0"/>
                      </a:endParaRPr>
                    </a:p>
                  </a:txBody>
                  <a:tcPr marL="7253" marR="7253" marT="725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ZA" sz="1600" b="0" i="0" u="none" strike="noStrike">
                        <a:solidFill>
                          <a:srgbClr val="000000"/>
                        </a:solidFill>
                        <a:effectLst/>
                        <a:latin typeface="Arial" panose="020B0604020202020204" pitchFamily="34" charset="0"/>
                        <a:cs typeface="Arial" panose="020B0604020202020204" pitchFamily="34" charset="0"/>
                      </a:endParaRPr>
                    </a:p>
                  </a:txBody>
                  <a:tcPr marL="7253" marR="7253" marT="725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ZA" sz="1600" b="0" i="0" u="none" strike="noStrike">
                        <a:solidFill>
                          <a:srgbClr val="000000"/>
                        </a:solidFill>
                        <a:effectLst/>
                        <a:latin typeface="Arial" panose="020B0604020202020204" pitchFamily="34" charset="0"/>
                        <a:cs typeface="Arial" panose="020B0604020202020204" pitchFamily="34" charset="0"/>
                      </a:endParaRPr>
                    </a:p>
                  </a:txBody>
                  <a:tcPr marL="7253" marR="7253" marT="725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ZA" sz="1600" b="0" i="0" u="none" strike="noStrike" dirty="0">
                        <a:solidFill>
                          <a:srgbClr val="000000"/>
                        </a:solidFill>
                        <a:effectLst/>
                        <a:latin typeface="Arial" panose="020B0604020202020204" pitchFamily="34" charset="0"/>
                        <a:cs typeface="Arial" panose="020B0604020202020204" pitchFamily="34" charset="0"/>
                      </a:endParaRPr>
                    </a:p>
                  </a:txBody>
                  <a:tcPr marL="7253" marR="7253" marT="7253"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8905513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760" y="3205846"/>
            <a:ext cx="7399867" cy="580495"/>
          </a:xfrm>
        </p:spPr>
        <p:txBody>
          <a:bodyPr>
            <a:noAutofit/>
          </a:bodyPr>
          <a:lstStyle/>
          <a:p>
            <a:r>
              <a:rPr lang="en-ZA" dirty="0"/>
              <a:t>Comments, Q&amp;A</a:t>
            </a:r>
          </a:p>
        </p:txBody>
      </p:sp>
    </p:spTree>
    <p:extLst>
      <p:ext uri="{BB962C8B-B14F-4D97-AF65-F5344CB8AC3E}">
        <p14:creationId xmlns:p14="http://schemas.microsoft.com/office/powerpoint/2010/main" val="1278479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Terms of reference for the IC, </a:t>
            </a:r>
            <a:r>
              <a:rPr lang="en-ZA" dirty="0" err="1"/>
              <a:t>cont</a:t>
            </a:r>
            <a:endParaRPr lang="en-ZA" dirty="0"/>
          </a:p>
        </p:txBody>
      </p:sp>
      <p:sp>
        <p:nvSpPr>
          <p:cNvPr id="3" name="Content Placeholder 2"/>
          <p:cNvSpPr>
            <a:spLocks noGrp="1"/>
          </p:cNvSpPr>
          <p:nvPr>
            <p:ph idx="1"/>
          </p:nvPr>
        </p:nvSpPr>
        <p:spPr/>
        <p:txBody>
          <a:bodyPr/>
          <a:lstStyle/>
          <a:p>
            <a:pPr marL="0" indent="0">
              <a:buNone/>
            </a:pPr>
            <a:r>
              <a:rPr lang="en-ZA" dirty="0" smtClean="0"/>
              <a:t>4. To </a:t>
            </a:r>
            <a:r>
              <a:rPr lang="en-ZA" dirty="0"/>
              <a:t>facilitate the general operations of SMU including adequate administrative, academic, staff and residential space for when the doors of the SMU open in 2015</a:t>
            </a:r>
            <a:r>
              <a:rPr lang="en-ZA" dirty="0" smtClean="0"/>
              <a:t>.</a:t>
            </a:r>
          </a:p>
          <a:p>
            <a:pPr marL="857250" lvl="1" indent="-457200">
              <a:buAutoNum type="alphaLcPeriod"/>
            </a:pPr>
            <a:r>
              <a:rPr lang="en-ZA" dirty="0" smtClean="0">
                <a:solidFill>
                  <a:srgbClr val="FF0000"/>
                </a:solidFill>
              </a:rPr>
              <a:t>Prepared a development framework for the university</a:t>
            </a:r>
          </a:p>
          <a:p>
            <a:pPr marL="857250" lvl="1" indent="-457200">
              <a:buAutoNum type="alphaLcPeriod"/>
            </a:pPr>
            <a:r>
              <a:rPr lang="en-ZA" dirty="0" smtClean="0">
                <a:solidFill>
                  <a:srgbClr val="FF0000"/>
                </a:solidFill>
              </a:rPr>
              <a:t>Opened a bank account, post box, logos, letterheads, email, website</a:t>
            </a:r>
          </a:p>
          <a:p>
            <a:pPr marL="857250" lvl="1" indent="-457200">
              <a:buAutoNum type="alphaLcPeriod"/>
            </a:pPr>
            <a:r>
              <a:rPr lang="en-ZA" dirty="0" smtClean="0">
                <a:solidFill>
                  <a:srgbClr val="FF0000"/>
                </a:solidFill>
              </a:rPr>
              <a:t> Advertised posts for VC, Registrar, COO, Executive Assistant-shortlisting meeting will take place soon but appointment will be by the new council in February</a:t>
            </a:r>
          </a:p>
          <a:p>
            <a:pPr marL="857250" lvl="1" indent="-457200">
              <a:buAutoNum type="alphaLcPeriod"/>
            </a:pPr>
            <a:r>
              <a:rPr lang="en-ZA" dirty="0" smtClean="0">
                <a:solidFill>
                  <a:srgbClr val="FF0000"/>
                </a:solidFill>
              </a:rPr>
              <a:t>Academic staff preparation: 8  advertised; preparations  for teaching new programs</a:t>
            </a:r>
          </a:p>
          <a:p>
            <a:pPr marL="857250" lvl="1" indent="-457200">
              <a:buAutoNum type="alphaLcPeriod"/>
            </a:pPr>
            <a:r>
              <a:rPr lang="en-ZA" dirty="0" smtClean="0">
                <a:solidFill>
                  <a:schemeClr val="tx1"/>
                </a:solidFill>
              </a:rPr>
              <a:t>Outstanding: sort out the residential space</a:t>
            </a:r>
          </a:p>
          <a:p>
            <a:pPr marL="0" indent="0">
              <a:buNone/>
            </a:pPr>
            <a:endParaRPr lang="en-ZA" dirty="0"/>
          </a:p>
          <a:p>
            <a:endParaRPr lang="en-ZA" dirty="0"/>
          </a:p>
        </p:txBody>
      </p:sp>
    </p:spTree>
    <p:extLst>
      <p:ext uri="{BB962C8B-B14F-4D97-AF65-F5344CB8AC3E}">
        <p14:creationId xmlns:p14="http://schemas.microsoft.com/office/powerpoint/2010/main" val="3734019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dirty="0" smtClean="0"/>
              <a:t>Terms of references for the IC, </a:t>
            </a:r>
            <a:r>
              <a:rPr lang="en-ZA" dirty="0" err="1" smtClean="0"/>
              <a:t>cont</a:t>
            </a:r>
            <a:endParaRPr lang="en-ZA" dirty="0"/>
          </a:p>
        </p:txBody>
      </p:sp>
      <p:sp>
        <p:nvSpPr>
          <p:cNvPr id="3" name="Content Placeholder 2"/>
          <p:cNvSpPr>
            <a:spLocks noGrp="1"/>
          </p:cNvSpPr>
          <p:nvPr>
            <p:ph idx="1"/>
          </p:nvPr>
        </p:nvSpPr>
        <p:spPr/>
        <p:txBody>
          <a:bodyPr>
            <a:normAutofit fontScale="92500" lnSpcReduction="20000"/>
          </a:bodyPr>
          <a:lstStyle/>
          <a:p>
            <a:pPr>
              <a:lnSpc>
                <a:spcPct val="110000"/>
              </a:lnSpc>
            </a:pPr>
            <a:r>
              <a:rPr lang="en-ZA" dirty="0"/>
              <a:t>In the Interim to share academic resources between UL and MEDUNSA </a:t>
            </a:r>
            <a:r>
              <a:rPr lang="en-ZA" dirty="0" smtClean="0"/>
              <a:t>campus</a:t>
            </a:r>
            <a:r>
              <a:rPr lang="en-ZA" dirty="0" smtClean="0">
                <a:solidFill>
                  <a:srgbClr val="FF0000"/>
                </a:solidFill>
              </a:rPr>
              <a:t>: Shared members of the JST, interim management to be seconded</a:t>
            </a:r>
            <a:endParaRPr lang="en-ZA" dirty="0"/>
          </a:p>
          <a:p>
            <a:pPr>
              <a:lnSpc>
                <a:spcPct val="110000"/>
              </a:lnSpc>
            </a:pPr>
            <a:r>
              <a:rPr lang="en-ZA" dirty="0" smtClean="0"/>
              <a:t>Develop an </a:t>
            </a:r>
            <a:r>
              <a:rPr lang="en-ZA" dirty="0"/>
              <a:t>academic plan </a:t>
            </a:r>
            <a:r>
              <a:rPr lang="en-ZA" dirty="0" smtClean="0"/>
              <a:t>for </a:t>
            </a:r>
            <a:r>
              <a:rPr lang="en-ZA" dirty="0"/>
              <a:t>a comprehensive university offering health and allied sciences </a:t>
            </a:r>
            <a:r>
              <a:rPr lang="en-ZA" dirty="0" smtClean="0"/>
              <a:t>programmes:</a:t>
            </a:r>
            <a:r>
              <a:rPr lang="en-ZA" dirty="0" smtClean="0">
                <a:solidFill>
                  <a:srgbClr val="FF0000"/>
                </a:solidFill>
              </a:rPr>
              <a:t> Adopted the JTT report (academic program on the website); new courses given by Johns Hopkins University, Concept note on the School of Humanities, National Health Insurance policy</a:t>
            </a:r>
            <a:endParaRPr lang="en-ZA" dirty="0" smtClean="0"/>
          </a:p>
          <a:p>
            <a:pPr lvl="0">
              <a:lnSpc>
                <a:spcPct val="110000"/>
              </a:lnSpc>
            </a:pPr>
            <a:r>
              <a:rPr lang="en-ZA" dirty="0" smtClean="0"/>
              <a:t>Develop the academic</a:t>
            </a:r>
            <a:r>
              <a:rPr lang="en-ZA" dirty="0"/>
              <a:t>, administrative and organisational structures for the new </a:t>
            </a:r>
            <a:r>
              <a:rPr lang="en-ZA" dirty="0" smtClean="0"/>
              <a:t>university: </a:t>
            </a:r>
            <a:r>
              <a:rPr lang="en-ZA" dirty="0" smtClean="0">
                <a:solidFill>
                  <a:srgbClr val="FF0000"/>
                </a:solidFill>
              </a:rPr>
              <a:t>Draft developed, still needs more work </a:t>
            </a:r>
            <a:endParaRPr lang="en-ZA" dirty="0">
              <a:solidFill>
                <a:srgbClr val="FF0000"/>
              </a:solidFill>
            </a:endParaRPr>
          </a:p>
          <a:p>
            <a:pPr lvl="0">
              <a:lnSpc>
                <a:spcPct val="110000"/>
              </a:lnSpc>
            </a:pPr>
            <a:r>
              <a:rPr lang="en-ZA" dirty="0"/>
              <a:t>N</a:t>
            </a:r>
            <a:r>
              <a:rPr lang="en-ZA" dirty="0" smtClean="0"/>
              <a:t>ominate </a:t>
            </a:r>
            <a:r>
              <a:rPr lang="en-ZA" dirty="0"/>
              <a:t>appropriate staff that will assist the DHET in </a:t>
            </a:r>
            <a:r>
              <a:rPr lang="en-ZA" dirty="0" smtClean="0"/>
              <a:t>further </a:t>
            </a:r>
            <a:r>
              <a:rPr lang="en-ZA" dirty="0"/>
              <a:t>investigation regarding the feasibility and costs of establishing and operating a veterinary faculty </a:t>
            </a:r>
            <a:r>
              <a:rPr lang="en-ZA" dirty="0" smtClean="0"/>
              <a:t>at SMU</a:t>
            </a:r>
            <a:r>
              <a:rPr lang="en-ZA" dirty="0" smtClean="0">
                <a:solidFill>
                  <a:srgbClr val="FF0000"/>
                </a:solidFill>
              </a:rPr>
              <a:t>: DHET managing this</a:t>
            </a:r>
            <a:endParaRPr lang="en-ZA" dirty="0" smtClean="0"/>
          </a:p>
          <a:p>
            <a:pPr>
              <a:lnSpc>
                <a:spcPct val="110000"/>
              </a:lnSpc>
            </a:pPr>
            <a:r>
              <a:rPr lang="en-ZA" dirty="0" smtClean="0"/>
              <a:t> </a:t>
            </a:r>
            <a:r>
              <a:rPr lang="en-ZA" dirty="0">
                <a:solidFill>
                  <a:srgbClr val="000000"/>
                </a:solidFill>
              </a:rPr>
              <a:t>I</a:t>
            </a:r>
            <a:r>
              <a:rPr lang="en-ZA" dirty="0" smtClean="0">
                <a:solidFill>
                  <a:srgbClr val="000000"/>
                </a:solidFill>
                <a:effectLst/>
                <a:ea typeface="Times New Roman"/>
              </a:rPr>
              <a:t>nitiate the facilitation of the land transfer process to build new building</a:t>
            </a:r>
            <a:r>
              <a:rPr lang="en-ZA" dirty="0" smtClean="0">
                <a:solidFill>
                  <a:srgbClr val="FF0000"/>
                </a:solidFill>
                <a:effectLst/>
                <a:ea typeface="Times New Roman"/>
              </a:rPr>
              <a:t>: JST is working on this</a:t>
            </a:r>
            <a:endParaRPr lang="en-ZA" dirty="0" smtClean="0"/>
          </a:p>
          <a:p>
            <a:endParaRPr lang="en-ZA" dirty="0"/>
          </a:p>
        </p:txBody>
      </p:sp>
    </p:spTree>
    <p:extLst>
      <p:ext uri="{BB962C8B-B14F-4D97-AF65-F5344CB8AC3E}">
        <p14:creationId xmlns:p14="http://schemas.microsoft.com/office/powerpoint/2010/main" val="1259088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Establishing an international advisory committee</a:t>
            </a:r>
            <a:endParaRPr lang="en-ZA" dirty="0"/>
          </a:p>
        </p:txBody>
      </p:sp>
      <p:sp>
        <p:nvSpPr>
          <p:cNvPr id="3" name="Content Placeholder 2"/>
          <p:cNvSpPr>
            <a:spLocks noGrp="1"/>
          </p:cNvSpPr>
          <p:nvPr>
            <p:ph idx="1"/>
          </p:nvPr>
        </p:nvSpPr>
        <p:spPr/>
        <p:txBody>
          <a:bodyPr>
            <a:normAutofit fontScale="85000" lnSpcReduction="20000"/>
          </a:bodyPr>
          <a:lstStyle/>
          <a:p>
            <a:r>
              <a:rPr lang="en-ZA" dirty="0"/>
              <a:t>To advise the  Interim Council on:</a:t>
            </a:r>
          </a:p>
          <a:p>
            <a:pPr lvl="1"/>
            <a:r>
              <a:rPr lang="en-ZA" dirty="0" smtClean="0"/>
              <a:t>An innovative </a:t>
            </a:r>
            <a:r>
              <a:rPr lang="en-ZA" dirty="0"/>
              <a:t>academic model and academic programmes that should be offered at </a:t>
            </a:r>
            <a:r>
              <a:rPr lang="en-ZA" dirty="0" smtClean="0"/>
              <a:t> the SMU</a:t>
            </a:r>
          </a:p>
          <a:p>
            <a:pPr lvl="1"/>
            <a:r>
              <a:rPr lang="en-ZA" dirty="0" smtClean="0"/>
              <a:t>Synchronise </a:t>
            </a:r>
            <a:r>
              <a:rPr lang="en-ZA" dirty="0"/>
              <a:t>academic work with  the clinical and or community-based training platform </a:t>
            </a:r>
            <a:r>
              <a:rPr lang="en-ZA" dirty="0" smtClean="0"/>
              <a:t> of SMU</a:t>
            </a:r>
          </a:p>
          <a:p>
            <a:pPr lvl="1"/>
            <a:r>
              <a:rPr lang="en-ZA" dirty="0" smtClean="0"/>
              <a:t>The </a:t>
            </a:r>
            <a:r>
              <a:rPr lang="en-ZA" dirty="0"/>
              <a:t>process of incorporation of </a:t>
            </a:r>
            <a:r>
              <a:rPr lang="en-ZA" dirty="0" err="1"/>
              <a:t>Medunsa</a:t>
            </a:r>
            <a:r>
              <a:rPr lang="en-ZA" dirty="0"/>
              <a:t> into </a:t>
            </a:r>
            <a:r>
              <a:rPr lang="en-ZA" dirty="0" smtClean="0"/>
              <a:t>SMU with academic curriculum in line with the mission while </a:t>
            </a:r>
            <a:r>
              <a:rPr lang="en-ZA" dirty="0"/>
              <a:t>allowing the existing students to complete their degrees without interruption.</a:t>
            </a:r>
          </a:p>
          <a:p>
            <a:pPr lvl="1"/>
            <a:r>
              <a:rPr lang="en-ZA" dirty="0"/>
              <a:t>Admission criteria that will advance innovative health delivery </a:t>
            </a:r>
            <a:r>
              <a:rPr lang="en-ZA" dirty="0" smtClean="0"/>
              <a:t>approaches</a:t>
            </a:r>
          </a:p>
          <a:p>
            <a:pPr lvl="1"/>
            <a:r>
              <a:rPr lang="en-ZA" dirty="0" smtClean="0"/>
              <a:t>Research program for the university</a:t>
            </a:r>
            <a:endParaRPr lang="en-ZA" dirty="0"/>
          </a:p>
          <a:p>
            <a:pPr lvl="1"/>
            <a:r>
              <a:rPr lang="en-ZA" dirty="0"/>
              <a:t>The constitution of the University Council and advise on the mix of skills needed  to ensure quality of learning and fundraising for the university</a:t>
            </a:r>
          </a:p>
          <a:p>
            <a:pPr lvl="1"/>
            <a:r>
              <a:rPr lang="en-ZA" dirty="0"/>
              <a:t>The mix of faculty necessary for the introduction of innovation in the development of the curriculum</a:t>
            </a:r>
          </a:p>
          <a:p>
            <a:pPr lvl="1"/>
            <a:r>
              <a:rPr lang="en-ZA" dirty="0"/>
              <a:t>Establishment of the distance learning programme using </a:t>
            </a:r>
            <a:r>
              <a:rPr lang="en-ZA" dirty="0" smtClean="0"/>
              <a:t>ICT</a:t>
            </a:r>
          </a:p>
          <a:p>
            <a:pPr lvl="1"/>
            <a:r>
              <a:rPr lang="en-ZA" dirty="0" smtClean="0"/>
              <a:t>Committee is meeting on the 5</a:t>
            </a:r>
            <a:r>
              <a:rPr lang="en-ZA" baseline="30000" dirty="0" smtClean="0"/>
              <a:t>th</a:t>
            </a:r>
            <a:r>
              <a:rPr lang="en-ZA" dirty="0" smtClean="0"/>
              <a:t> and 6</a:t>
            </a:r>
            <a:r>
              <a:rPr lang="en-ZA" baseline="30000" dirty="0" smtClean="0"/>
              <a:t>th</a:t>
            </a:r>
            <a:r>
              <a:rPr lang="en-ZA" dirty="0" smtClean="0"/>
              <a:t> of November</a:t>
            </a:r>
            <a:endParaRPr lang="en-ZA" dirty="0"/>
          </a:p>
          <a:p>
            <a:endParaRPr lang="en-ZA" dirty="0"/>
          </a:p>
        </p:txBody>
      </p:sp>
    </p:spTree>
    <p:extLst>
      <p:ext uri="{BB962C8B-B14F-4D97-AF65-F5344CB8AC3E}">
        <p14:creationId xmlns:p14="http://schemas.microsoft.com/office/powerpoint/2010/main" val="2526414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Composition of the Advisory Committee for the IC</a:t>
            </a:r>
            <a:endParaRPr lang="en-ZA" dirty="0"/>
          </a:p>
        </p:txBody>
      </p:sp>
      <p:graphicFrame>
        <p:nvGraphicFramePr>
          <p:cNvPr id="5" name="Object 4"/>
          <p:cNvGraphicFramePr>
            <a:graphicFrameLocks noChangeAspect="1"/>
          </p:cNvGraphicFramePr>
          <p:nvPr>
            <p:extLst>
              <p:ext uri="{D42A27DB-BD31-4B8C-83A1-F6EECF244321}">
                <p14:modId xmlns:p14="http://schemas.microsoft.com/office/powerpoint/2010/main" val="4037081866"/>
              </p:ext>
            </p:extLst>
          </p:nvPr>
        </p:nvGraphicFramePr>
        <p:xfrm>
          <a:off x="640080" y="1400175"/>
          <a:ext cx="8087359" cy="5457825"/>
        </p:xfrm>
        <a:graphic>
          <a:graphicData uri="http://schemas.openxmlformats.org/presentationml/2006/ole">
            <mc:AlternateContent xmlns:mc="http://schemas.openxmlformats.org/markup-compatibility/2006">
              <mc:Choice xmlns:v="urn:schemas-microsoft-com:vml" Requires="v">
                <p:oleObj spid="_x0000_s1065" name="Document" r:id="rId3" imgW="5894971" imgH="5458372" progId="Word.Document.12">
                  <p:embed/>
                </p:oleObj>
              </mc:Choice>
              <mc:Fallback>
                <p:oleObj name="Document" r:id="rId3" imgW="5894971" imgH="5458372" progId="Word.Document.12">
                  <p:embed/>
                  <p:pic>
                    <p:nvPicPr>
                      <p:cNvPr id="0" name=""/>
                      <p:cNvPicPr/>
                      <p:nvPr/>
                    </p:nvPicPr>
                    <p:blipFill>
                      <a:blip r:embed="rId4"/>
                      <a:stretch>
                        <a:fillRect/>
                      </a:stretch>
                    </p:blipFill>
                    <p:spPr>
                      <a:xfrm>
                        <a:off x="640080" y="1400175"/>
                        <a:ext cx="8087359" cy="5457825"/>
                      </a:xfrm>
                      <a:prstGeom prst="rect">
                        <a:avLst/>
                      </a:prstGeom>
                    </p:spPr>
                  </p:pic>
                </p:oleObj>
              </mc:Fallback>
            </mc:AlternateContent>
          </a:graphicData>
        </a:graphic>
      </p:graphicFrame>
    </p:spTree>
    <p:extLst>
      <p:ext uri="{BB962C8B-B14F-4D97-AF65-F5344CB8AC3E}">
        <p14:creationId xmlns:p14="http://schemas.microsoft.com/office/powerpoint/2010/main" val="850871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dirty="0"/>
              <a:t>Progress</a:t>
            </a:r>
          </a:p>
        </p:txBody>
      </p:sp>
      <p:sp>
        <p:nvSpPr>
          <p:cNvPr id="3" name="Content Placeholder 2"/>
          <p:cNvSpPr>
            <a:spLocks noGrp="1"/>
          </p:cNvSpPr>
          <p:nvPr>
            <p:ph idx="1"/>
          </p:nvPr>
        </p:nvSpPr>
        <p:spPr/>
        <p:txBody>
          <a:bodyPr>
            <a:normAutofit fontScale="92500" lnSpcReduction="20000"/>
          </a:bodyPr>
          <a:lstStyle/>
          <a:p>
            <a:pPr>
              <a:spcBef>
                <a:spcPts val="1800"/>
              </a:spcBef>
            </a:pPr>
            <a:r>
              <a:rPr lang="en-ZA" b="1" dirty="0" smtClean="0">
                <a:solidFill>
                  <a:schemeClr val="tx2"/>
                </a:solidFill>
              </a:rPr>
              <a:t>Governance</a:t>
            </a:r>
            <a:r>
              <a:rPr lang="en-ZA" dirty="0" smtClean="0"/>
              <a:t>: The IC has started preparing Council Committees’ Policies which </a:t>
            </a:r>
            <a:r>
              <a:rPr lang="en-US" dirty="0" smtClean="0"/>
              <a:t>provide </a:t>
            </a:r>
            <a:r>
              <a:rPr lang="en-US" dirty="0"/>
              <a:t>guidelines regarding the composition, mandate and functioning of the </a:t>
            </a:r>
            <a:endParaRPr lang="en-ZA" dirty="0" smtClean="0"/>
          </a:p>
          <a:p>
            <a:pPr lvl="1">
              <a:spcBef>
                <a:spcPts val="1800"/>
              </a:spcBef>
            </a:pPr>
            <a:r>
              <a:rPr lang="en-ZA" dirty="0" smtClean="0"/>
              <a:t>Charter of the Human Resources of Council</a:t>
            </a:r>
          </a:p>
          <a:p>
            <a:pPr lvl="1">
              <a:spcBef>
                <a:spcPts val="1800"/>
              </a:spcBef>
            </a:pPr>
            <a:r>
              <a:rPr lang="en-US" dirty="0" smtClean="0"/>
              <a:t>Charter </a:t>
            </a:r>
            <a:r>
              <a:rPr lang="en-US" dirty="0"/>
              <a:t>of the Remuneration Committee of Council</a:t>
            </a:r>
            <a:endParaRPr lang="en-ZA" dirty="0"/>
          </a:p>
          <a:p>
            <a:pPr lvl="1">
              <a:spcBef>
                <a:spcPts val="1800"/>
              </a:spcBef>
            </a:pPr>
            <a:r>
              <a:rPr lang="en-US" dirty="0"/>
              <a:t>Charter of the Audit and Risk Management Committee of Council</a:t>
            </a:r>
            <a:endParaRPr lang="en-ZA" dirty="0"/>
          </a:p>
          <a:p>
            <a:pPr lvl="1">
              <a:spcBef>
                <a:spcPts val="1800"/>
              </a:spcBef>
            </a:pPr>
            <a:r>
              <a:rPr lang="en-US" dirty="0" smtClean="0"/>
              <a:t>Charter </a:t>
            </a:r>
            <a:r>
              <a:rPr lang="en-US" dirty="0"/>
              <a:t>of the Finance Committee of </a:t>
            </a:r>
            <a:r>
              <a:rPr lang="en-US" dirty="0" smtClean="0"/>
              <a:t>Council</a:t>
            </a:r>
          </a:p>
          <a:p>
            <a:pPr lvl="1">
              <a:spcBef>
                <a:spcPts val="1800"/>
              </a:spcBef>
            </a:pPr>
            <a:r>
              <a:rPr lang="en-US" dirty="0" smtClean="0"/>
              <a:t>Charter of the Risk Committee</a:t>
            </a:r>
          </a:p>
          <a:p>
            <a:pPr lvl="1">
              <a:spcBef>
                <a:spcPts val="1800"/>
              </a:spcBef>
            </a:pPr>
            <a:r>
              <a:rPr lang="en-US" dirty="0" smtClean="0"/>
              <a:t>Code of conduct</a:t>
            </a:r>
          </a:p>
          <a:p>
            <a:pPr lvl="1">
              <a:spcBef>
                <a:spcPts val="1800"/>
              </a:spcBef>
            </a:pPr>
            <a:r>
              <a:rPr lang="en-US" dirty="0" smtClean="0"/>
              <a:t>Enterprise Risk Management Charter</a:t>
            </a:r>
            <a:endParaRPr lang="en-ZA" dirty="0"/>
          </a:p>
          <a:p>
            <a:pPr marL="457200" lvl="1" indent="0">
              <a:buNone/>
            </a:pPr>
            <a:r>
              <a:rPr lang="en-ZA" dirty="0" smtClean="0"/>
              <a:t> </a:t>
            </a:r>
            <a:endParaRPr lang="en-ZA" dirty="0"/>
          </a:p>
        </p:txBody>
      </p:sp>
    </p:spTree>
    <p:extLst>
      <p:ext uri="{BB962C8B-B14F-4D97-AF65-F5344CB8AC3E}">
        <p14:creationId xmlns:p14="http://schemas.microsoft.com/office/powerpoint/2010/main" val="2383550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dirty="0"/>
              <a:t>Progress</a:t>
            </a:r>
          </a:p>
        </p:txBody>
      </p:sp>
      <p:sp>
        <p:nvSpPr>
          <p:cNvPr id="3" name="Content Placeholder 2"/>
          <p:cNvSpPr>
            <a:spLocks noGrp="1"/>
          </p:cNvSpPr>
          <p:nvPr>
            <p:ph idx="1"/>
          </p:nvPr>
        </p:nvSpPr>
        <p:spPr>
          <a:xfrm>
            <a:off x="457199" y="1092200"/>
            <a:ext cx="8490247" cy="5033963"/>
          </a:xfrm>
        </p:spPr>
        <p:txBody>
          <a:bodyPr>
            <a:normAutofit fontScale="70000" lnSpcReduction="20000"/>
          </a:bodyPr>
          <a:lstStyle/>
          <a:p>
            <a:pPr lvl="0">
              <a:spcBef>
                <a:spcPts val="1800"/>
              </a:spcBef>
            </a:pPr>
            <a:r>
              <a:rPr lang="en-ZA" b="1" dirty="0" smtClean="0">
                <a:solidFill>
                  <a:schemeClr val="tx2"/>
                </a:solidFill>
              </a:rPr>
              <a:t>Administration</a:t>
            </a:r>
            <a:r>
              <a:rPr lang="en-ZA" dirty="0" smtClean="0"/>
              <a:t> Opened  </a:t>
            </a:r>
            <a:r>
              <a:rPr lang="en-ZA" dirty="0"/>
              <a:t>bank </a:t>
            </a:r>
            <a:r>
              <a:rPr lang="en-ZA" dirty="0" smtClean="0"/>
              <a:t>account,  submitted to  National and Electronic </a:t>
            </a:r>
            <a:r>
              <a:rPr lang="en-ZA" dirty="0"/>
              <a:t>banking </a:t>
            </a:r>
            <a:r>
              <a:rPr lang="en-ZA" dirty="0" smtClean="0"/>
              <a:t>applications </a:t>
            </a:r>
            <a:r>
              <a:rPr lang="en-ZA" dirty="0"/>
              <a:t>and electronic payments are being made</a:t>
            </a:r>
          </a:p>
          <a:p>
            <a:pPr lvl="0">
              <a:spcBef>
                <a:spcPts val="1800"/>
              </a:spcBef>
            </a:pPr>
            <a:r>
              <a:rPr lang="en-ZA" dirty="0"/>
              <a:t>Submitted registrations for Income Tax, PAYE, UIF, WCC, SDL</a:t>
            </a:r>
          </a:p>
          <a:p>
            <a:pPr lvl="0">
              <a:spcBef>
                <a:spcPts val="1800"/>
              </a:spcBef>
            </a:pPr>
            <a:r>
              <a:rPr lang="en-ZA" dirty="0"/>
              <a:t>Initial budget for Interim Council period </a:t>
            </a:r>
            <a:r>
              <a:rPr lang="en-ZA" dirty="0" smtClean="0"/>
              <a:t>–R50 million deposited into the account; </a:t>
            </a:r>
            <a:r>
              <a:rPr lang="en-ZA" dirty="0"/>
              <a:t>R160 million for infrastructure will be </a:t>
            </a:r>
            <a:r>
              <a:rPr lang="en-ZA" dirty="0" smtClean="0"/>
              <a:t> released </a:t>
            </a:r>
            <a:r>
              <a:rPr lang="en-ZA" dirty="0"/>
              <a:t>to the </a:t>
            </a:r>
            <a:r>
              <a:rPr lang="en-ZA" dirty="0" smtClean="0"/>
              <a:t>account based </a:t>
            </a:r>
            <a:r>
              <a:rPr lang="en-ZA" dirty="0"/>
              <a:t>on approved infrastructure </a:t>
            </a:r>
            <a:r>
              <a:rPr lang="en-ZA" dirty="0" smtClean="0"/>
              <a:t>plan</a:t>
            </a:r>
          </a:p>
          <a:p>
            <a:pPr>
              <a:spcBef>
                <a:spcPts val="1800"/>
              </a:spcBef>
            </a:pPr>
            <a:r>
              <a:rPr lang="en-ZA" dirty="0" smtClean="0"/>
              <a:t>Registered Domain</a:t>
            </a:r>
            <a:r>
              <a:rPr lang="en-ZA" dirty="0"/>
              <a:t>, website </a:t>
            </a:r>
            <a:r>
              <a:rPr lang="en-ZA" dirty="0" smtClean="0"/>
              <a:t>designed </a:t>
            </a:r>
            <a:r>
              <a:rPr lang="en-ZA" dirty="0"/>
              <a:t>and </a:t>
            </a:r>
            <a:r>
              <a:rPr lang="en-ZA" dirty="0" smtClean="0"/>
              <a:t>hosting  sorted out. Emails are functional, </a:t>
            </a:r>
            <a:r>
              <a:rPr lang="en-ZA" dirty="0"/>
              <a:t>including student </a:t>
            </a:r>
            <a:r>
              <a:rPr lang="en-ZA" dirty="0" smtClean="0"/>
              <a:t>emails; web is functional, even though under development</a:t>
            </a:r>
          </a:p>
          <a:p>
            <a:pPr lvl="0">
              <a:spcBef>
                <a:spcPts val="1800"/>
              </a:spcBef>
            </a:pPr>
            <a:r>
              <a:rPr lang="en-ZA" dirty="0" smtClean="0"/>
              <a:t>Started </a:t>
            </a:r>
            <a:r>
              <a:rPr lang="en-ZA" dirty="0"/>
              <a:t>the process </a:t>
            </a:r>
            <a:r>
              <a:rPr lang="en-ZA" dirty="0" smtClean="0"/>
              <a:t>to </a:t>
            </a:r>
            <a:r>
              <a:rPr lang="en-ZA" dirty="0"/>
              <a:t>set up of Facebook and Twitter accounts</a:t>
            </a:r>
          </a:p>
          <a:p>
            <a:pPr lvl="0">
              <a:spcBef>
                <a:spcPts val="1800"/>
              </a:spcBef>
            </a:pPr>
            <a:r>
              <a:rPr lang="en-ZA" dirty="0" smtClean="0"/>
              <a:t>Started </a:t>
            </a:r>
            <a:r>
              <a:rPr lang="en-ZA" dirty="0"/>
              <a:t>discussions with telephony expert </a:t>
            </a:r>
            <a:r>
              <a:rPr lang="en-ZA" dirty="0" smtClean="0"/>
              <a:t>re: </a:t>
            </a:r>
            <a:r>
              <a:rPr lang="en-ZA" dirty="0"/>
              <a:t>best options for </a:t>
            </a:r>
            <a:r>
              <a:rPr lang="en-ZA" dirty="0" smtClean="0"/>
              <a:t>SMU</a:t>
            </a:r>
          </a:p>
          <a:p>
            <a:pPr lvl="0"/>
            <a:endParaRPr lang="en-ZA" dirty="0" smtClean="0"/>
          </a:p>
          <a:p>
            <a:pPr lvl="0"/>
            <a:r>
              <a:rPr lang="en-ZA" dirty="0" smtClean="0"/>
              <a:t>Insurance </a:t>
            </a:r>
            <a:r>
              <a:rPr lang="en-ZA" dirty="0"/>
              <a:t>arranged and will be in place from 1 January </a:t>
            </a:r>
            <a:r>
              <a:rPr lang="en-ZA" dirty="0" smtClean="0"/>
              <a:t>2015</a:t>
            </a:r>
            <a:endParaRPr lang="en-ZA" dirty="0"/>
          </a:p>
          <a:p>
            <a:pPr lvl="0"/>
            <a:endParaRPr lang="en-ZA" dirty="0" smtClean="0"/>
          </a:p>
          <a:p>
            <a:pPr lvl="0"/>
            <a:r>
              <a:rPr lang="en-ZA" dirty="0" smtClean="0"/>
              <a:t>An </a:t>
            </a:r>
            <a:r>
              <a:rPr lang="en-ZA" dirty="0"/>
              <a:t>IT due diligence process was </a:t>
            </a:r>
            <a:r>
              <a:rPr lang="en-ZA" dirty="0" smtClean="0"/>
              <a:t>completed</a:t>
            </a:r>
            <a:endParaRPr lang="en-ZA" dirty="0"/>
          </a:p>
          <a:p>
            <a:pPr lvl="0"/>
            <a:endParaRPr lang="en-ZA" dirty="0" smtClean="0"/>
          </a:p>
          <a:p>
            <a:pPr lvl="0"/>
            <a:r>
              <a:rPr lang="en-ZA" dirty="0" smtClean="0"/>
              <a:t>A </a:t>
            </a:r>
            <a:r>
              <a:rPr lang="en-ZA" dirty="0"/>
              <a:t>financial due diligence is in the planning stage and will be completed in due </a:t>
            </a:r>
            <a:r>
              <a:rPr lang="en-ZA" dirty="0" smtClean="0"/>
              <a:t>course</a:t>
            </a:r>
            <a:endParaRPr lang="en-ZA" dirty="0"/>
          </a:p>
          <a:p>
            <a:pPr lvl="0">
              <a:spcBef>
                <a:spcPts val="1800"/>
              </a:spcBef>
            </a:pPr>
            <a:endParaRPr lang="en-ZA" dirty="0"/>
          </a:p>
        </p:txBody>
      </p:sp>
    </p:spTree>
    <p:extLst>
      <p:ext uri="{BB962C8B-B14F-4D97-AF65-F5344CB8AC3E}">
        <p14:creationId xmlns:p14="http://schemas.microsoft.com/office/powerpoint/2010/main" val="553290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efako">
      <a:dk1>
        <a:srgbClr val="263B8A"/>
      </a:dk1>
      <a:lt1>
        <a:sysClr val="window" lastClr="FFFFFF"/>
      </a:lt1>
      <a:dk2>
        <a:srgbClr val="F36D2F"/>
      </a:dk2>
      <a:lt2>
        <a:srgbClr val="EEECE1"/>
      </a:lt2>
      <a:accent1>
        <a:srgbClr val="0A146C"/>
      </a:accent1>
      <a:accent2>
        <a:srgbClr val="29AAE3"/>
      </a:accent2>
      <a:accent3>
        <a:srgbClr val="A6C05D"/>
      </a:accent3>
      <a:accent4>
        <a:srgbClr val="DFE9C7"/>
      </a:accent4>
      <a:accent5>
        <a:srgbClr val="0065B3"/>
      </a:accent5>
      <a:accent6>
        <a:srgbClr val="C3D694"/>
      </a:accent6>
      <a:hlink>
        <a:srgbClr val="E36C09"/>
      </a:hlink>
      <a:folHlink>
        <a:srgbClr val="FBD5B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2890</TotalTime>
  <Words>2128</Words>
  <Application>Microsoft Office PowerPoint</Application>
  <PresentationFormat>On-screen Show (4:3)</PresentationFormat>
  <Paragraphs>383</Paragraphs>
  <Slides>37</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Document</vt:lpstr>
      <vt:lpstr>Consultative meeting between the Staff, Union and SRC of the University of Limpopo and the Interim Council of Sefako Makgatho Health Science University</vt:lpstr>
      <vt:lpstr>Outline of the Presentation</vt:lpstr>
      <vt:lpstr>Terms of reference for the IC</vt:lpstr>
      <vt:lpstr>Terms of reference for the IC, cont</vt:lpstr>
      <vt:lpstr>Terms of references for the IC, cont</vt:lpstr>
      <vt:lpstr>Establishing an international advisory committee</vt:lpstr>
      <vt:lpstr>Composition of the Advisory Committee for the IC</vt:lpstr>
      <vt:lpstr>Progress</vt:lpstr>
      <vt:lpstr>Progress</vt:lpstr>
      <vt:lpstr>Progress: Draft Finance Policies and Procedure Manuals</vt:lpstr>
      <vt:lpstr>Other policies completed</vt:lpstr>
      <vt:lpstr>Progress on ICT</vt:lpstr>
      <vt:lpstr>Progress</vt:lpstr>
      <vt:lpstr>Steering Committee</vt:lpstr>
      <vt:lpstr>PROGRESS REPORT- Steering Committee </vt:lpstr>
      <vt:lpstr>Joint Technical Task Teams</vt:lpstr>
      <vt:lpstr>Sefako Makgatho Health Sciences University Development Framework- October 2014</vt:lpstr>
      <vt:lpstr>Vision </vt:lpstr>
      <vt:lpstr>Mission</vt:lpstr>
      <vt:lpstr>Values</vt:lpstr>
      <vt:lpstr>Objectives of the university</vt:lpstr>
      <vt:lpstr>Strategic Plan: performance criteria to become a world class university</vt:lpstr>
      <vt:lpstr>Strategic Plan: performance criteria to become a world class university, cont</vt:lpstr>
      <vt:lpstr>Strategic Goals </vt:lpstr>
      <vt:lpstr>Improve on the Reputation</vt:lpstr>
      <vt:lpstr>Funding</vt:lpstr>
      <vt:lpstr>Faculty Recruitment to make the univeristy prestigeous</vt:lpstr>
      <vt:lpstr>New positions advertised</vt:lpstr>
      <vt:lpstr>Research Centers</vt:lpstr>
      <vt:lpstr>Progress</vt:lpstr>
      <vt:lpstr>Progress: Academic Planning</vt:lpstr>
      <vt:lpstr>Proposed new course  2011 contributed by The Johns Hopkins University. Creative Commons BY-NC-SA </vt:lpstr>
      <vt:lpstr>National Health Insurance</vt:lpstr>
      <vt:lpstr>School of Humanities: Concept</vt:lpstr>
      <vt:lpstr>School of Humanities pedagogical principles  </vt:lpstr>
      <vt:lpstr>PowerPoint Presentation</vt:lpstr>
      <vt:lpstr>Comments, 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Marise Taljaard</dc:creator>
  <cp:lastModifiedBy>Olive Shisana</cp:lastModifiedBy>
  <cp:revision>129</cp:revision>
  <cp:lastPrinted>2014-06-11T09:15:03Z</cp:lastPrinted>
  <dcterms:created xsi:type="dcterms:W3CDTF">2014-06-10T10:35:08Z</dcterms:created>
  <dcterms:modified xsi:type="dcterms:W3CDTF">2014-10-21T05:17:40Z</dcterms:modified>
</cp:coreProperties>
</file>